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CB6A-F176-4EB5-95D5-C46BC7567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3ED02-E562-4DF9-8314-7D0642489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D9F6-787F-4E2B-9938-CCEEB67E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F56D-0F27-4DBF-BF2A-F3D599E8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6704-AEE9-4AC1-AC1E-4E064649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3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BD-B3D9-405D-AA3B-A82DC54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13C51-A0C5-4918-AAB4-BE092F965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0DE7B-C885-4996-8927-B6995653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14AB2-9EEE-462D-9C7E-37367E88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26E0-22EA-4DA3-A455-6579DA6E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90C26-C80E-4682-9297-A44C74538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B83DB-4E0E-468A-A462-32D9AB40C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3689-41E2-4553-AD10-51CD0BA4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37DF-DA85-4F39-AF12-D9346C33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FBED-E5EE-427D-BACC-CF9784C2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5237-A8A5-4255-B0A9-10E2544B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11E19-26B5-4902-BEBF-36D8D7A6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9842-B0A8-46E5-8FB6-CB9C9348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646A8-75D0-4004-9559-71BBC21E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7B29D-CFA2-45D8-ADE9-ABEB0540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7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7A4C-15C7-40A8-9E8F-DB74929D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866F9-4190-42F8-8A0F-BB1953E8B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215E8-AF02-4596-B980-30531438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A6EA6-E336-4C16-885D-1FED3BDD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A035-50D3-4F34-86A3-0799AA0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B515-6D6F-49A0-A6F1-690220F7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E32F-243A-4825-BC6F-AC111AF66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72E38-2184-4D6D-A11E-2CBDFA29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F9310-7102-4430-A07B-46E33FB0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5E188-F8EB-48CA-80AE-A2592176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45719-C3F4-4BB8-8B87-17E4D83B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D439-E885-40A3-9275-DA7C47F9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3B71D-A7F1-49B7-AC03-F3049BF8D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74001-5ECA-4B26-8840-811C0ED4D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31758-5896-4A93-BF08-9C7DE6A58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581EB-2F4F-4B6B-94F7-AE658CF8A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FCC18-9A35-4270-9276-4E885D26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F32A5-A044-4533-8F5F-8D247008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396B7-7B73-4225-9EFC-A1381B18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FC1D-F3B1-4C12-BFB9-AD09AD23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255C1-2DCF-400F-881B-F60E004B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5DA52-07EB-44EF-9BF1-6827A78D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DF1A3-9F62-4834-822A-8743CD36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4D872-231B-4257-AAA2-406D1EB4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F6029-E22A-40A3-B21C-54E92074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145CC-69A9-46A4-A0F2-EC024C0C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0641-3DB8-45A6-ACAA-F51572B5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0886F-5EAA-4D91-8255-335620A7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6419-F9FA-4C28-8689-F39956EB9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36107-63B6-4445-9F76-8B08BC95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17E2B-8798-4545-B59D-28BD9CDA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7B85E-FA90-4A48-85B4-EB616AC3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6A03-176A-4DE1-8F9D-D36370F6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BFAEF-35EC-49CC-9A11-7D3B8BD89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68599-7BA4-472F-8E36-FDAF4D6D1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649C8-064C-4A55-B667-9AB76486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9CFBD-C7D8-40AC-B9FD-90AF51CE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37E9C-0679-4E83-9EBF-CFC226FB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9297-4ED1-4A24-84D4-96C7B203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780B-BCC9-453B-9F65-A79638683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33F27-57E8-419A-83E2-BFBC5CFD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2663-F43A-4610-80B7-87FE109BAE0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6159-E91F-46E5-9FF2-00D0AAEA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D242-6D44-42C5-889D-8AC846845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EA71-FFE5-45B4-BE06-D04E74459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Технологии программирования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EA5ED-3424-4777-B3F3-1E927E8DD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Java Enterprise Edition -</a:t>
            </a:r>
            <a:br>
              <a:rPr lang="en-US" dirty="0"/>
            </a:br>
            <a:r>
              <a:rPr lang="en-US" dirty="0"/>
              <a:t>Database Connectivity API</a:t>
            </a:r>
            <a:br>
              <a:rPr lang="en-US" dirty="0"/>
            </a:br>
            <a:r>
              <a:rPr lang="en-US" dirty="0"/>
              <a:t>Persistence API</a:t>
            </a:r>
          </a:p>
        </p:txBody>
      </p:sp>
    </p:spTree>
    <p:extLst>
      <p:ext uri="{BB962C8B-B14F-4D97-AF65-F5344CB8AC3E}">
        <p14:creationId xmlns:p14="http://schemas.microsoft.com/office/powerpoint/2010/main" val="233585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30DE0-AC4A-45C7-AA18-3DB37EA9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366285"/>
            <a:ext cx="7621064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F7AB-0ED8-4F06-928A-7760FB4C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D2FB-742E-49FA-BCC1-77DF0A13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подключения протокола работы с </a:t>
            </a:r>
            <a:r>
              <a:rPr lang="en-US" dirty="0"/>
              <a:t>JDBC API, </a:t>
            </a:r>
            <a:r>
              <a:rPr lang="ru-RU" dirty="0"/>
              <a:t>необходимо использовать следующую </a:t>
            </a:r>
            <a:r>
              <a:rPr lang="en-US" dirty="0"/>
              <a:t>Connection String:</a:t>
            </a:r>
          </a:p>
          <a:p>
            <a:pPr marL="0" indent="0" algn="ctr">
              <a:buNone/>
            </a:pPr>
            <a:r>
              <a:rPr lang="en-US" sz="3200" b="0" i="0" dirty="0" err="1">
                <a:solidFill>
                  <a:srgbClr val="FF0000"/>
                </a:solidFill>
                <a:effectLst/>
                <a:latin typeface="Menlo"/>
              </a:rPr>
              <a:t>jdbc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Menlo"/>
              </a:rPr>
              <a:t>: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Menlo"/>
              </a:rPr>
              <a:t>mysql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Menlo"/>
              </a:rPr>
              <a:t>://</a:t>
            </a:r>
            <a:r>
              <a:rPr lang="en-US" sz="3200" b="0" i="0" dirty="0">
                <a:solidFill>
                  <a:srgbClr val="008000"/>
                </a:solidFill>
                <a:effectLst/>
                <a:latin typeface="Menlo"/>
              </a:rPr>
              <a:t>localhost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Menlo"/>
              </a:rPr>
              <a:t>:</a:t>
            </a:r>
            <a:r>
              <a:rPr lang="en-US" sz="3200" b="0" i="0" dirty="0">
                <a:solidFill>
                  <a:srgbClr val="0878AF"/>
                </a:solidFill>
                <a:effectLst/>
                <a:latin typeface="Menlo"/>
              </a:rPr>
              <a:t>3306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Menlo"/>
              </a:rPr>
              <a:t>/</a:t>
            </a:r>
            <a:r>
              <a:rPr lang="en-US" sz="3200" b="0" i="0" dirty="0" err="1">
                <a:solidFill>
                  <a:srgbClr val="871DC1"/>
                </a:solidFill>
                <a:effectLst/>
                <a:latin typeface="Menlo"/>
              </a:rPr>
              <a:t>db_scheme</a:t>
            </a:r>
            <a:endParaRPr lang="ru-RU" dirty="0"/>
          </a:p>
          <a:p>
            <a:endParaRPr lang="ru-RU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mysql</a:t>
            </a: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 – это протокол работы с сервером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localhost</a:t>
            </a: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 – имя хоста в сети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878AF"/>
                </a:solidFill>
                <a:effectLst/>
                <a:latin typeface="Arial" panose="020B0604020202020204" pitchFamily="34" charset="0"/>
              </a:rPr>
              <a:t>3306</a:t>
            </a: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 – порт, по которому идут запросы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871DC1"/>
                </a:solidFill>
                <a:effectLst/>
                <a:latin typeface="Arial" panose="020B0604020202020204" pitchFamily="34" charset="0"/>
              </a:rPr>
              <a:t>db_scheme</a:t>
            </a: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 – имя схемы (имя базы данных)</a:t>
            </a:r>
          </a:p>
        </p:txBody>
      </p:sp>
    </p:spTree>
    <p:extLst>
      <p:ext uri="{BB962C8B-B14F-4D97-AF65-F5344CB8AC3E}">
        <p14:creationId xmlns:p14="http://schemas.microsoft.com/office/powerpoint/2010/main" val="338058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0E5E-DF5F-4AE6-B464-B56F7795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597F3-C586-4373-A11F-1DB369B24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Самая важная деталь – сам</a:t>
            </a:r>
            <a:r>
              <a:rPr lang="en-US" dirty="0"/>
              <a:t> </a:t>
            </a:r>
            <a:r>
              <a:rPr lang="ru-RU" dirty="0"/>
              <a:t>JDBC Driver для вашей базы данных. Просто так он не появится на компьютере, поэтому нужно определить зависимость чтобы система сборки её установила.</a:t>
            </a:r>
          </a:p>
          <a:p>
            <a:pPr marL="0" indent="0">
              <a:buNone/>
            </a:pPr>
            <a:r>
              <a:rPr lang="ru-RU" dirty="0"/>
              <a:t>Например:</a:t>
            </a:r>
          </a:p>
          <a:p>
            <a:pPr marL="0" indent="0">
              <a:buNone/>
            </a:pPr>
            <a:r>
              <a:rPr lang="en-US" dirty="0"/>
              <a:t>&lt;dependency&gt;</a:t>
            </a:r>
          </a:p>
          <a:p>
            <a:pPr marL="0" indent="0">
              <a:buNone/>
            </a:pPr>
            <a:r>
              <a:rPr lang="en-US" dirty="0"/>
              <a:t>        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mysql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    	&lt;</a:t>
            </a:r>
            <a:r>
              <a:rPr lang="en-US" dirty="0" err="1"/>
              <a:t>artifactId</a:t>
            </a:r>
            <a:r>
              <a:rPr lang="en-US" dirty="0"/>
              <a:t>&gt;</a:t>
            </a:r>
            <a:r>
              <a:rPr lang="en-US" dirty="0" err="1"/>
              <a:t>mysql</a:t>
            </a:r>
            <a:r>
              <a:rPr lang="en-US" dirty="0"/>
              <a:t>-connector-java&lt;/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    	&lt;version&gt;8.0.29&lt;/version&gt;</a:t>
            </a:r>
          </a:p>
          <a:p>
            <a:pPr marL="0" indent="0">
              <a:buNone/>
            </a:pPr>
            <a:r>
              <a:rPr lang="en-US" dirty="0"/>
              <a:t>&lt;/dependency&gt;</a:t>
            </a:r>
          </a:p>
        </p:txBody>
      </p:sp>
    </p:spTree>
    <p:extLst>
      <p:ext uri="{BB962C8B-B14F-4D97-AF65-F5344CB8AC3E}">
        <p14:creationId xmlns:p14="http://schemas.microsoft.com/office/powerpoint/2010/main" val="2853724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164B-D52A-4DED-A519-0E52324B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Доступ к базе данных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8C03C-B2D8-46FC-962D-23AA2C50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После того как зависимости подключены, необходимо создать подключение к базе.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Логин и пароль, разумеется, подставляется к вашей локальной базе данных.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1A8DC-4927-4CB1-B147-EC2B0C5C0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16" y="2805025"/>
            <a:ext cx="7116168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9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B71703-1B3F-4D2F-ADDE-3D72D26E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813" y="0"/>
            <a:ext cx="7688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49BC-6F69-4476-861E-E7B329D8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3A333-5FEC-4BFD-B05B-D1D1132E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Все SQL-запросы можно условно разделить на две группы:</a:t>
            </a:r>
          </a:p>
          <a:p>
            <a:endParaRPr lang="ru-RU" dirty="0"/>
          </a:p>
          <a:p>
            <a:r>
              <a:rPr lang="ru-RU" dirty="0"/>
              <a:t>Получение данных — к ним относится оператор SELECT.</a:t>
            </a:r>
          </a:p>
          <a:p>
            <a:r>
              <a:rPr lang="ru-RU" dirty="0"/>
              <a:t>Изменение данных — к ним относятся операторы </a:t>
            </a:r>
            <a:br>
              <a:rPr lang="en-US" dirty="0"/>
            </a:br>
            <a:r>
              <a:rPr lang="ru-RU" dirty="0"/>
              <a:t>INSERT, UPDATE и DELETE.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8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первой группы используется уже знакомый нам метод интерфейса </a:t>
            </a:r>
            <a:r>
              <a:rPr lang="ru-RU" b="1" dirty="0" err="1"/>
              <a:t>Statement</a:t>
            </a:r>
            <a:r>
              <a:rPr lang="ru-RU" dirty="0"/>
              <a:t> — </a:t>
            </a:r>
            <a:r>
              <a:rPr lang="ru-RU" u="sng" dirty="0" err="1"/>
              <a:t>executeQuery</a:t>
            </a:r>
            <a:r>
              <a:rPr lang="ru-RU" dirty="0"/>
              <a:t>(). В принципе для начала этого метода вполне достаточно. Он покрывает очень большой процент запросов, которые вам придется использовать на реальной работе.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6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второй группы запросов нужно использовать другой метод интерфейса </a:t>
            </a:r>
            <a:r>
              <a:rPr lang="ru-RU" b="1" dirty="0" err="1"/>
              <a:t>Statement</a:t>
            </a:r>
            <a:r>
              <a:rPr lang="ru-RU" dirty="0"/>
              <a:t> — </a:t>
            </a:r>
            <a:r>
              <a:rPr lang="ru-RU" u="sng" dirty="0" err="1"/>
              <a:t>executeUpdate</a:t>
            </a:r>
            <a:r>
              <a:rPr lang="ru-RU" dirty="0"/>
              <a:t>(). В отличии от метода </a:t>
            </a:r>
            <a:r>
              <a:rPr lang="ru-RU" u="sng" dirty="0" err="1"/>
              <a:t>executeQuery</a:t>
            </a:r>
            <a:r>
              <a:rPr lang="ru-RU" dirty="0"/>
              <a:t>(), который возвращает </a:t>
            </a:r>
            <a:r>
              <a:rPr lang="ru-RU" b="1" dirty="0" err="1"/>
              <a:t>ResultSet</a:t>
            </a:r>
            <a:r>
              <a:rPr lang="ru-RU" dirty="0"/>
              <a:t>, этот метод возвращает целое число, которое говорит сколько строк в таблице было изменено при исполнении вашего запроса.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3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Callable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" dirty="0" err="1"/>
              <a:t>CallableStatement</a:t>
            </a:r>
            <a:r>
              <a:rPr lang="en" dirty="0"/>
              <a:t> </a:t>
            </a:r>
            <a:r>
              <a:rPr lang="ru-RU" dirty="0"/>
              <a:t>используется для вызова хранимых процедур в базе данных.</a:t>
            </a:r>
          </a:p>
          <a:p>
            <a:r>
              <a:rPr lang="ru-RU" dirty="0"/>
              <a:t>Хранимая процедура похожа на функцию или метод в классе, за исключением того, что она находится в базе данных. Некоторые тяжелые операции с базой данных могут выиграть в производительности от выполнения в том же пространстве памяти, что и сервер базы данных, в качестве хранимой процедуры.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A654497-9DA3-DE80-69CA-E94F0AE81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61" y="1584670"/>
            <a:ext cx="8085278" cy="14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2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none" strike="noStrike" dirty="0" err="1">
                <a:solidFill>
                  <a:srgbClr val="000000"/>
                </a:solidFill>
                <a:effectLst/>
              </a:rPr>
              <a:t>DataSource</a:t>
            </a:r>
            <a:r>
              <a:rPr lang="en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u="none" strike="noStrike" dirty="0">
                <a:solidFill>
                  <a:srgbClr val="000000"/>
                </a:solidFill>
                <a:effectLst/>
              </a:rPr>
              <a:t>и </a:t>
            </a:r>
            <a:r>
              <a:rPr lang="en" u="none" strike="noStrike" dirty="0" err="1">
                <a:solidFill>
                  <a:srgbClr val="000000"/>
                </a:solidFill>
                <a:effectLst/>
              </a:rPr>
              <a:t>ConnectionPoolDataSource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Оба интерфейса входят в пакет </a:t>
            </a:r>
            <a:r>
              <a:rPr lang="en" sz="2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javax.sql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и должны быть реализованы поставщиками 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JDBC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классов (драйверов). Основное назначение интерфейсов </a:t>
            </a:r>
            <a:r>
              <a:rPr lang="en" sz="2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DataSource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и </a:t>
            </a:r>
            <a:r>
              <a:rPr lang="en" sz="2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ConnectionPoolDataSource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состои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 в предоставлении возможности получения соединения с базой данных абстрагируясь от местоположения сервера СУБД и типа драйвера конкретного производителя. Интерфейсы определяют ряд обязательных для реализации методов, в том числе и метод </a:t>
            </a:r>
            <a:r>
              <a:rPr lang="en" sz="2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getConnection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().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Объекты, получаемые от реализации данных интерфейсов используются для задания параметров соединения с базой данных и установки соединения в виде объекта типа 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Connection.</a:t>
            </a:r>
          </a:p>
        </p:txBody>
      </p:sp>
    </p:spTree>
    <p:extLst>
      <p:ext uri="{BB962C8B-B14F-4D97-AF65-F5344CB8AC3E}">
        <p14:creationId xmlns:p14="http://schemas.microsoft.com/office/powerpoint/2010/main" val="413795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2B9DC9-A624-4B18-B70D-5B83177C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7" y="0"/>
            <a:ext cx="9879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9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none" strike="noStrike" dirty="0" err="1">
                <a:solidFill>
                  <a:srgbClr val="000000"/>
                </a:solidFill>
                <a:effectLst/>
              </a:rPr>
              <a:t>DataSource</a:t>
            </a:r>
            <a:r>
              <a:rPr lang="en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u="none" strike="noStrike" dirty="0">
                <a:solidFill>
                  <a:srgbClr val="000000"/>
                </a:solidFill>
                <a:effectLst/>
              </a:rPr>
              <a:t>и </a:t>
            </a:r>
            <a:r>
              <a:rPr lang="en" u="none" strike="noStrike" dirty="0" err="1">
                <a:solidFill>
                  <a:srgbClr val="000000"/>
                </a:solidFill>
                <a:effectLst/>
              </a:rPr>
              <a:t>ConnectionPoolDataSource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JDBC </a:t>
            </a:r>
            <a:r>
              <a:rPr lang="en" sz="2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DataSource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объекты используются для получения физического соединения с базой данных и являются альтернативой </a:t>
            </a:r>
            <a:r>
              <a:rPr lang="en" sz="2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DriverManager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При этом нет необходимости регистрировать драйвер. Необходимо только установить соответствующие параметры для установки соединения и выполнить метод </a:t>
            </a:r>
            <a:r>
              <a:rPr lang="en" sz="2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getConnection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().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При создании объекта типа </a:t>
            </a:r>
            <a:r>
              <a:rPr lang="en" sz="2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DataSource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локально параметры соединения задаются соответствующими методами, предусмотренными поставщиком драйвера. Эти методы не определены интерфейсом </a:t>
            </a:r>
            <a:r>
              <a:rPr lang="en" sz="26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DataSource</a:t>
            </a:r>
            <a:r>
              <a:rPr lang="en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+mj-lt"/>
              </a:rPr>
              <a:t>т.к. параметры для соединения с СУБД разных производителей могут отличаться как по типу, так и по количеству. </a:t>
            </a:r>
            <a:endParaRPr lang="en" sz="26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1156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none" strike="noStrike" dirty="0" err="1">
                <a:solidFill>
                  <a:srgbClr val="000000"/>
                </a:solidFill>
                <a:effectLst/>
              </a:rPr>
              <a:t>DataSource</a:t>
            </a:r>
            <a:r>
              <a:rPr lang="en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u="none" strike="noStrike" dirty="0">
                <a:solidFill>
                  <a:srgbClr val="000000"/>
                </a:solidFill>
                <a:effectLst/>
              </a:rPr>
              <a:t>и </a:t>
            </a:r>
            <a:r>
              <a:rPr lang="en" u="none" strike="noStrike" dirty="0" err="1">
                <a:solidFill>
                  <a:srgbClr val="000000"/>
                </a:solidFill>
                <a:effectLst/>
              </a:rPr>
              <a:t>ConnectionPoolDataSource</a:t>
            </a:r>
            <a:endParaRPr lang="en-US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7F4E75C-4CF4-39F1-F961-A5A7C48EC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29" y="1463502"/>
            <a:ext cx="5761727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07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strike="noStrike" dirty="0">
                <a:solidFill>
                  <a:srgbClr val="000000"/>
                </a:solidFill>
                <a:effectLst/>
              </a:rPr>
              <a:t>JPA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 (Java Persistence API)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это спецификация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Java EE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и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Java SE,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описывающая систему управления сохранением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java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объектов в таблицы реляционных баз данных в удобном виде. Сама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Java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не содержит реализации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JPA,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однако есть существует много реализаций данной спецификации от разных компаний (открытых и нет). Это не единственный способ сохранения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java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объектов в базы данных (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ORM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систем), но один из самых популярных в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Java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мире.</a:t>
            </a:r>
            <a:endParaRPr lang="en" sz="26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310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strike="noStrike" dirty="0">
                <a:solidFill>
                  <a:srgbClr val="000000"/>
                </a:solidFill>
                <a:effectLst/>
              </a:rPr>
              <a:t>JDO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JDO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более общая спецификация которая описывает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ORM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для любых возможных баз и хранилищ. В принципе можно рассматривать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как специализированную на релятивистских баз часть спецификации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JDO,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даже при том что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API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этих двух спецификаций не полностью совпадает. Также отличаются «разработчики» спецификаций — если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разрабатывается как 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JSR,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то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JDO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сначала разрабатывался как 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JSR,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теперь разрабатывается как проект 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Apache JDO. </a:t>
            </a:r>
            <a:endParaRPr lang="en" sz="26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84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strike="noStrike" dirty="0">
                <a:solidFill>
                  <a:srgbClr val="000000"/>
                </a:solidFill>
                <a:effectLst/>
              </a:rPr>
              <a:t>Hibernate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Hibernate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одна из самых популярных открытых реализаций последней версии спецификации (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 2.1).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Даже скорее самая популярная, почти стандарт де-факто. То есть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только описывает правила и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API,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а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Hibernate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реализует эти описания, впрочем у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Hibernate (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как и у многих других реализаций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JPA)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есть дополнительные возможности, не описанные в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 (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и не переносимые на другие реализации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JPA).</a:t>
            </a:r>
            <a:endParaRPr lang="en" sz="26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3577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strike="noStrike" dirty="0">
                <a:solidFill>
                  <a:srgbClr val="000000"/>
                </a:solidFill>
                <a:effectLst/>
              </a:rPr>
              <a:t>JPA Entity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Entity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это легковесный хранимый объект бизнес логики (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persistent domain object).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Основная программная сущность это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entity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класс, который так же может использовать дополнительные классы, который могут использоваться как вспомогательные классы или для сохранения состояния е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ntity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.</a:t>
            </a:r>
          </a:p>
          <a:p>
            <a:pPr marL="0" indent="0" algn="l">
              <a:buNone/>
            </a:pPr>
            <a:endParaRPr lang="en" sz="26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713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strike="noStrike" dirty="0">
                <a:solidFill>
                  <a:srgbClr val="000000"/>
                </a:solidFill>
                <a:effectLst/>
              </a:rPr>
              <a:t>JPA Entity</a:t>
            </a:r>
            <a:endParaRPr lang="en-US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A2BA43-7B91-27D9-E6E6-BBC29A205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3" y="1450709"/>
            <a:ext cx="7370417" cy="4620685"/>
          </a:xfrm>
        </p:spPr>
      </p:pic>
    </p:spTree>
    <p:extLst>
      <p:ext uri="{BB962C8B-B14F-4D97-AF65-F5344CB8AC3E}">
        <p14:creationId xmlns:p14="http://schemas.microsoft.com/office/powerpoint/2010/main" val="2346598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strike="noStrike" dirty="0">
                <a:solidFill>
                  <a:srgbClr val="000000"/>
                </a:solidFill>
                <a:effectLst/>
              </a:rPr>
              <a:t>JPA </a:t>
            </a:r>
            <a:r>
              <a:rPr lang="en-US" u="none" strike="noStrike" dirty="0" err="1">
                <a:solidFill>
                  <a:srgbClr val="000000"/>
                </a:solidFill>
                <a:effectLst/>
              </a:rPr>
              <a:t>EntityManager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EntityManager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это интерфейс, который описывает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API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для всех основных операций над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Enitity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получение данных и других сущностей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JPA.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По сути главный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API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для работы с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JPA.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Основные операции:</a:t>
            </a:r>
            <a:b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</a:b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1) Для операций над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Entity: persist, merge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remove, refresh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),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detach, lock</a:t>
            </a:r>
            <a:b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</a:b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2)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Получение данных: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find,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createQuery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createNamedQuery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createNativeQuery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contains,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createNamedStoredProcedureQuery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createStoredProcedureQuery</a:t>
            </a:r>
            <a:b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</a:b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3)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Получение других сущностей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JPA: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getTransaction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getEntityManagerFactory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getCriteriaBuilder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getMetamodel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getDelegate</a:t>
            </a:r>
            <a:b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</a:b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4)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Работа с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EntityGraph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: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createEntityGraph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getEntityGraph</a:t>
            </a:r>
            <a:b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</a:b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4)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Общие операции над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EntityManager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или всеми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Entities: close,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isOpen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getProperties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setProperty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, clear</a:t>
            </a:r>
            <a:endParaRPr lang="en" sz="26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943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strike="noStrike" dirty="0">
                <a:solidFill>
                  <a:srgbClr val="000000"/>
                </a:solidFill>
                <a:effectLst/>
              </a:rPr>
              <a:t>JPA </a:t>
            </a:r>
            <a:r>
              <a:rPr lang="en-US" u="none" strike="noStrike" dirty="0" err="1">
                <a:solidFill>
                  <a:srgbClr val="000000"/>
                </a:solidFill>
                <a:effectLst/>
              </a:rPr>
              <a:t>EntityManager</a:t>
            </a:r>
            <a:endParaRPr lang="en-US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30A4C40-7A03-9678-0770-A96B21574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93" y="1825625"/>
            <a:ext cx="10165413" cy="4351338"/>
          </a:xfrm>
        </p:spPr>
      </p:pic>
    </p:spTree>
    <p:extLst>
      <p:ext uri="{BB962C8B-B14F-4D97-AF65-F5344CB8AC3E}">
        <p14:creationId xmlns:p14="http://schemas.microsoft.com/office/powerpoint/2010/main" val="2748905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23B-489C-4F40-95C6-4B0B98AE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PA Entity life-cycle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A7C4-3D8F-48DB-BD94-B835E20D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У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Entity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объекта существует четыре статуса жизненного цикла: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new, managed, detached,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или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removed.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Их описание</a:t>
            </a:r>
            <a:r>
              <a:rPr lang="en-US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:</a:t>
            </a:r>
            <a:b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</a:b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1)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new —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объект создан, но при этом ещё не имеет сгенерированных первичных ключей и пока ещё не сохранен в базе данных,</a:t>
            </a:r>
            <a:b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</a:b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2)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managed —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объект создан, управляется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JPA,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имеет сгенерированные первичные ключи,</a:t>
            </a:r>
            <a:b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</a:b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3)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detached —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объект был создан, но не управляется (или больше не управляется)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JPA,</a:t>
            </a:r>
            <a:b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</a:b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4) removed —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объект создан, управляется 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JPA,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но будет удален после </a:t>
            </a:r>
            <a:r>
              <a:rPr lang="en" sz="2600" b="0" i="0" u="none" strike="noStrike" dirty="0" err="1">
                <a:solidFill>
                  <a:srgbClr val="111111"/>
                </a:solidFill>
                <a:effectLst/>
                <a:latin typeface="+mj-lt"/>
              </a:rPr>
              <a:t>commit'a</a:t>
            </a:r>
            <a:r>
              <a:rPr lang="en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ru-RU" sz="2600" b="0" i="0" u="none" strike="noStrike" dirty="0">
                <a:solidFill>
                  <a:srgbClr val="111111"/>
                </a:solidFill>
                <a:effectLst/>
                <a:latin typeface="+mj-lt"/>
              </a:rPr>
              <a:t>транзакции.</a:t>
            </a:r>
            <a:endParaRPr lang="en" sz="26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55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811D2B-8D2D-4FAF-8928-F0CB455823B5}"/>
              </a:ext>
            </a:extLst>
          </p:cNvPr>
          <p:cNvGrpSpPr/>
          <p:nvPr/>
        </p:nvGrpSpPr>
        <p:grpSpPr>
          <a:xfrm>
            <a:off x="0" y="257452"/>
            <a:ext cx="12184399" cy="6249880"/>
            <a:chOff x="0" y="0"/>
            <a:chExt cx="12024449" cy="6167835"/>
          </a:xfrm>
        </p:grpSpPr>
        <p:pic>
          <p:nvPicPr>
            <p:cNvPr id="1028" name="Picture 4" descr="A diagram of the Java EE Full Platform and Web Profile specifications. |  Download Scientific Diagram">
              <a:extLst>
                <a:ext uri="{FF2B5EF4-FFF2-40B4-BE49-F238E27FC236}">
                  <a16:creationId xmlns:a16="http://schemas.microsoft.com/office/drawing/2014/main" id="{5A9561CE-DEE3-433D-9D00-2693AA5A8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24449" cy="6167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Краткий экскурс в внедрение зависимостей или ">
              <a:extLst>
                <a:ext uri="{FF2B5EF4-FFF2-40B4-BE49-F238E27FC236}">
                  <a16:creationId xmlns:a16="http://schemas.microsoft.com/office/drawing/2014/main" id="{CD19C7B4-FBB6-420B-A93E-314AA5329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1" y="3104607"/>
              <a:ext cx="1649627" cy="1340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79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CD19-D769-4F80-B43B-BC30D8C3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</a:t>
            </a:r>
            <a:r>
              <a:rPr lang="en-US" dirty="0"/>
              <a:t>Java EE </a:t>
            </a:r>
            <a:r>
              <a:rPr lang="ru-RU" dirty="0"/>
              <a:t>приложений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9463F-DFF7-4773-B01B-51887D44B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Это приложения, которые разделены по функциональному принципу на изолированные модули </a:t>
            </a:r>
          </a:p>
          <a:p>
            <a:pPr marL="0" indent="0">
              <a:buNone/>
            </a:pPr>
            <a:r>
              <a:rPr lang="ru-RU" dirty="0"/>
              <a:t>Обычно делятся на три уровня</a:t>
            </a:r>
            <a:r>
              <a:rPr lang="en-US" dirty="0"/>
              <a:t> 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примерно так же это было по </a:t>
            </a:r>
            <a:r>
              <a:rPr lang="ru-RU" dirty="0" err="1"/>
              <a:t>Фаулеру</a:t>
            </a:r>
            <a:r>
              <a:rPr lang="ru-RU" dirty="0"/>
              <a:t>):</a:t>
            </a:r>
          </a:p>
          <a:p>
            <a:pPr marL="0" indent="0">
              <a:buNone/>
            </a:pPr>
            <a:r>
              <a:rPr lang="ru-RU" dirty="0"/>
              <a:t>- клиентский;</a:t>
            </a:r>
          </a:p>
          <a:p>
            <a:pPr marL="0" indent="0">
              <a:buNone/>
            </a:pPr>
            <a:r>
              <a:rPr lang="ru-RU" dirty="0"/>
              <a:t>- промежуточный</a:t>
            </a:r>
            <a:r>
              <a:rPr lang="en-US" dirty="0"/>
              <a:t> (BLL)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уровень доступа к данным</a:t>
            </a:r>
            <a:r>
              <a:rPr lang="en-US" dirty="0"/>
              <a:t>;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CAF8D-C0AC-4E70-8D35-8A45446F9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301" y="2845043"/>
            <a:ext cx="4956699" cy="40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4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</a:t>
            </a:r>
            <a:r>
              <a:rPr lang="en-US" dirty="0"/>
              <a:t>Java EE </a:t>
            </a:r>
            <a:r>
              <a:rPr lang="ru-RU" dirty="0"/>
              <a:t>приложений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Уровень доступа к данным</a:t>
            </a:r>
            <a:br>
              <a:rPr lang="en-US" dirty="0"/>
            </a:br>
            <a:r>
              <a:rPr lang="ru-RU" dirty="0"/>
              <a:t>Здесь можно встретить такие технологии, как:</a:t>
            </a:r>
          </a:p>
          <a:p>
            <a:endParaRPr lang="ru-RU" dirty="0"/>
          </a:p>
          <a:p>
            <a:r>
              <a:rPr lang="en-US" dirty="0"/>
              <a:t>Java Database Connectivity API (JDBC);</a:t>
            </a:r>
          </a:p>
          <a:p>
            <a:r>
              <a:rPr lang="en-US" dirty="0"/>
              <a:t>Java Persistence API;</a:t>
            </a:r>
          </a:p>
          <a:p>
            <a:r>
              <a:rPr lang="en-US" dirty="0">
                <a:solidFill>
                  <a:schemeClr val="bg2"/>
                </a:solidFill>
              </a:rPr>
              <a:t>Java EE Connector Architecture;</a:t>
            </a:r>
          </a:p>
          <a:p>
            <a:r>
              <a:rPr lang="en-US" dirty="0"/>
              <a:t>Java Transaction API (JTA).</a:t>
            </a:r>
          </a:p>
        </p:txBody>
      </p:sp>
    </p:spTree>
    <p:extLst>
      <p:ext uri="{BB962C8B-B14F-4D97-AF65-F5344CB8AC3E}">
        <p14:creationId xmlns:p14="http://schemas.microsoft.com/office/powerpoint/2010/main" val="291732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982-3D29-4D22-ACB8-12765CEC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JDBC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3DEFE-BD39-436E-9F0B-FE2EB26AA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The Java Database Connectivity API</a:t>
            </a:r>
          </a:p>
          <a:p>
            <a:pPr marL="457200" lvl="1" indent="0">
              <a:buNone/>
            </a:pPr>
            <a:endParaRPr lang="en-US" dirty="0">
              <a:solidFill>
                <a:srgbClr val="172B53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Низкоуровневое API для доступа и получения данных из хранилищ данных. Типичное использование JDBC — написание SQL запросов к конкретной базе данных.</a:t>
            </a:r>
            <a:endParaRPr lang="en-US" dirty="0">
              <a:solidFill>
                <a:srgbClr val="172B5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2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5D0C-2FED-4FBC-BEC6-DAD2A882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Java Persistence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3D349-3ADB-4340-A23A-4F2C8C4EE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API для доступа к данным в хранилищах данных и преобразования этих данных в объекты языка программирования Java и наоборот. Гораздо более высокоуровневое API по сравнению с JDBC. Скрывает всю сложность JDBC от разработчика под капотом.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F1D9-6A3D-47D0-86D0-F9202D39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JTA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6983E-F9E8-4567-AD21-7BEF4D341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The Java Transaction API</a:t>
            </a:r>
          </a:p>
          <a:p>
            <a:endParaRPr lang="en-US" dirty="0">
              <a:solidFill>
                <a:srgbClr val="172B53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b="0" i="0" dirty="0">
                <a:solidFill>
                  <a:srgbClr val="172B53"/>
                </a:solidFill>
                <a:effectLst/>
                <a:latin typeface="Arial" panose="020B0604020202020204" pitchFamily="34" charset="0"/>
              </a:rPr>
              <a:t>API для определения и управления транзакциями, включая распределенные транзакции, а также транзакции, затрагивающие множество хранилищ данных.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7539-CC8B-48B0-98EC-843884EA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JDBC Driver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201A-3DA7-4147-891E-9F0CD0C25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Java-приложение и база данных общаются друг с другом посредством библиотеки, которая называется JDBC Driver. Это набор классов, которые реализуют JDBC API для конкретной СУБД.</a:t>
            </a:r>
          </a:p>
          <a:p>
            <a:pPr marL="0" indent="0">
              <a:buNone/>
            </a:pPr>
            <a:r>
              <a:rPr lang="ru-RU" dirty="0"/>
              <a:t>Правильные JDBC драйвер же выбирается с помощью класса под названием </a:t>
            </a:r>
            <a:r>
              <a:rPr lang="ru-RU" dirty="0" err="1"/>
              <a:t>DriverManager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Можно использовать In-Memory-DB, No-SQL-DB или даже базу данных, встроенную в </a:t>
            </a:r>
            <a:r>
              <a:rPr lang="ru-RU" dirty="0" err="1"/>
              <a:t>Android</a:t>
            </a:r>
            <a:r>
              <a:rPr lang="ru-RU" dirty="0"/>
              <a:t>-приложение. Java-разработчика, эти нюансы вообще не касаются. Driver Manager выберет вам правильный JDBC драйвер и все будет работать как часы.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1256</Words>
  <Application>Microsoft Office PowerPoint</Application>
  <PresentationFormat>Widescreen</PresentationFormat>
  <Paragraphs>87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Menlo</vt:lpstr>
      <vt:lpstr>Office Theme</vt:lpstr>
      <vt:lpstr>Технологии программирования</vt:lpstr>
      <vt:lpstr>PowerPoint Presentation</vt:lpstr>
      <vt:lpstr>PowerPoint Presentation</vt:lpstr>
      <vt:lpstr>Архитектура Java EE приложений</vt:lpstr>
      <vt:lpstr>Архитектура Java EE приложений</vt:lpstr>
      <vt:lpstr>JDBC</vt:lpstr>
      <vt:lpstr>Java Persistence API</vt:lpstr>
      <vt:lpstr>JTA</vt:lpstr>
      <vt:lpstr>JDBC Driver Manager</vt:lpstr>
      <vt:lpstr>PowerPoint Presentation</vt:lpstr>
      <vt:lpstr>Connection string</vt:lpstr>
      <vt:lpstr>JDBC</vt:lpstr>
      <vt:lpstr>Доступ к базе данных</vt:lpstr>
      <vt:lpstr>PowerPoint Presentation</vt:lpstr>
      <vt:lpstr>Statements</vt:lpstr>
      <vt:lpstr>Statements</vt:lpstr>
      <vt:lpstr>Statements</vt:lpstr>
      <vt:lpstr>Callable Statements</vt:lpstr>
      <vt:lpstr>DataSource и ConnectionPoolDataSource</vt:lpstr>
      <vt:lpstr>DataSource и ConnectionPoolDataSource</vt:lpstr>
      <vt:lpstr>DataSource и ConnectionPoolDataSource</vt:lpstr>
      <vt:lpstr>JPA</vt:lpstr>
      <vt:lpstr>JDO</vt:lpstr>
      <vt:lpstr>Hibernate</vt:lpstr>
      <vt:lpstr>JPA Entity</vt:lpstr>
      <vt:lpstr>JPA Entity</vt:lpstr>
      <vt:lpstr>JPA EntityManager</vt:lpstr>
      <vt:lpstr>JPA EntityManager</vt:lpstr>
      <vt:lpstr>JPA Entity life-cycle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программирования</dc:title>
  <dc:creator>XMagicAdmin</dc:creator>
  <cp:lastModifiedBy>XMagicAdmin</cp:lastModifiedBy>
  <cp:revision>5</cp:revision>
  <dcterms:created xsi:type="dcterms:W3CDTF">2023-03-11T19:20:44Z</dcterms:created>
  <dcterms:modified xsi:type="dcterms:W3CDTF">2023-03-15T19:51:52Z</dcterms:modified>
</cp:coreProperties>
</file>