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07" r:id="rId4"/>
    <p:sldId id="308" r:id="rId5"/>
    <p:sldId id="311" r:id="rId6"/>
    <p:sldId id="336" r:id="rId7"/>
    <p:sldId id="340" r:id="rId8"/>
    <p:sldId id="337" r:id="rId9"/>
    <p:sldId id="338" r:id="rId10"/>
    <p:sldId id="339" r:id="rId11"/>
    <p:sldId id="341" r:id="rId12"/>
    <p:sldId id="343" r:id="rId13"/>
    <p:sldId id="344" r:id="rId14"/>
    <p:sldId id="346" r:id="rId15"/>
    <p:sldId id="335" r:id="rId16"/>
    <p:sldId id="347" r:id="rId17"/>
    <p:sldId id="348" r:id="rId18"/>
    <p:sldId id="349" r:id="rId19"/>
    <p:sldId id="355" r:id="rId20"/>
    <p:sldId id="350" r:id="rId21"/>
    <p:sldId id="351" r:id="rId22"/>
    <p:sldId id="352" r:id="rId23"/>
    <p:sldId id="354" r:id="rId24"/>
    <p:sldId id="357" r:id="rId25"/>
    <p:sldId id="369" r:id="rId26"/>
    <p:sldId id="358" r:id="rId27"/>
    <p:sldId id="360" r:id="rId28"/>
    <p:sldId id="359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4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7CB6A-F176-4EB5-95D5-C46BC7567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3ED02-E562-4DF9-8314-7D0642489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0D9F6-787F-4E2B-9938-CCEEB67E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1F56D-0F27-4DBF-BF2A-F3D599E8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16704-AEE9-4AC1-AC1E-4E064649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3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BD-B3D9-405D-AA3B-A82DC54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13C51-A0C5-4918-AAB4-BE092F965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0DE7B-C885-4996-8927-B6995653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14AB2-9EEE-462D-9C7E-37367E88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D26E0-22EA-4DA3-A455-6579DA6E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90C26-C80E-4682-9297-A44C74538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B83DB-4E0E-468A-A462-32D9AB40C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43689-41E2-4553-AD10-51CD0BA4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337DF-DA85-4F39-AF12-D9346C33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FBED-E5EE-427D-BACC-CF9784C2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5237-A8A5-4255-B0A9-10E2544B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11E19-26B5-4902-BEBF-36D8D7A6C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39842-B0A8-46E5-8FB6-CB9C9348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646A8-75D0-4004-9559-71BBC21E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7B29D-CFA2-45D8-ADE9-ABEB0540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7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7A4C-15C7-40A8-9E8F-DB74929D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866F9-4190-42F8-8A0F-BB1953E8B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215E8-AF02-4596-B980-30531438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A6EA6-E336-4C16-885D-1FED3BDD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A035-50D3-4F34-86A3-0799AA0D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B515-6D6F-49A0-A6F1-690220F7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E32F-243A-4825-BC6F-AC111AF66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72E38-2184-4D6D-A11E-2CBDFA29E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F9310-7102-4430-A07B-46E33FB0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5E188-F8EB-48CA-80AE-A2592176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45719-C3F4-4BB8-8B87-17E4D83B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2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D439-E885-40A3-9275-DA7C47F9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3B71D-A7F1-49B7-AC03-F3049BF8D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74001-5ECA-4B26-8840-811C0ED4D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31758-5896-4A93-BF08-9C7DE6A58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4581EB-2F4F-4B6B-94F7-AE658CF8A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FCC18-9A35-4270-9276-4E885D26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4/19/23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F32A5-A044-4533-8F5F-8D247008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396B7-7B73-4225-9EFC-A1381B18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4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FC1D-F3B1-4C12-BFB9-AD09AD23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255C1-2DCF-400F-881B-F60E004B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5DA52-07EB-44EF-9BF1-6827A78D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DF1A3-9F62-4834-822A-8743CD36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4D872-231B-4257-AAA2-406D1EB41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4/19/23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F6029-E22A-40A3-B21C-54E92074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145CC-69A9-46A4-A0F2-EC024C0C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8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0641-3DB8-45A6-ACAA-F51572B5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0886F-5EAA-4D91-8255-335620A7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F6419-F9FA-4C28-8689-F39956EB9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36107-63B6-4445-9F76-8B08BC95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17E2B-8798-4545-B59D-28BD9CDA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7B85E-FA90-4A48-85B4-EB616AC3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6A03-176A-4DE1-8F9D-D36370F63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BFAEF-35EC-49CC-9A11-7D3B8BD89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68599-7BA4-472F-8E36-FDAF4D6D1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649C8-064C-4A55-B667-9AB76486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9CFBD-C7D8-40AC-B9FD-90AF51CE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37E9C-0679-4E83-9EBF-CFC226FB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9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B9297-4ED1-4A24-84D4-96C7B203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780B-BCC9-453B-9F65-A79638683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33F27-57E8-419A-83E2-BFBC5CFD3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2663-F43A-4610-80B7-87FE109BAE06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6159-E91F-46E5-9FF2-00D0AAEAD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D242-6D44-42C5-889D-8AC846845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6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EA71-FFE5-45B4-BE06-D04E74459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Технологии программирования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EA5ED-3424-4777-B3F3-1E927E8DD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Spring Security-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5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Security</a:t>
            </a:r>
            <a:r>
              <a:rPr lang="ru-RU" dirty="0"/>
              <a:t> - фильтры</a:t>
            </a:r>
            <a:endParaRPr lang="en-GB" b="0" i="0" u="none" strike="noStrike" dirty="0">
              <a:solidFill>
                <a:srgbClr val="11111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LogoutFilter</a:t>
            </a:r>
            <a:r>
              <a:rPr lang="en-GB" dirty="0">
                <a:solidFill>
                  <a:srgbClr val="111111"/>
                </a:solidFill>
                <a:latin typeface="Fira Sans" panose="020B0503050000020004" pitchFamily="34" charset="0"/>
              </a:rPr>
              <a:t> -</a:t>
            </a:r>
            <a:r>
              <a:rPr lang="ru-RU" dirty="0">
                <a:solidFill>
                  <a:srgbClr val="111111"/>
                </a:solidFill>
                <a:latin typeface="Fira Sans" panose="020B0503050000020004" pitchFamily="34" charset="0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проверяет совпадает ли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url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c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паттерном </a:t>
            </a:r>
            <a:r>
              <a:rPr lang="ru-RU" dirty="0"/>
              <a:t>(</a:t>
            </a:r>
            <a:r>
              <a:rPr lang="en-GB" dirty="0"/>
              <a:t>[pattern='/logout', POST] - </a:t>
            </a:r>
            <a:r>
              <a:rPr lang="ru-RU" dirty="0"/>
              <a:t>по умолчанию)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 запускает процедуру логаута</a:t>
            </a:r>
          </a:p>
          <a:p>
            <a:pPr lvl="1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Удаляется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Csrf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токен.</a:t>
            </a:r>
          </a:p>
          <a:p>
            <a:pPr lvl="1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Завершается сессия</a:t>
            </a:r>
          </a:p>
          <a:p>
            <a:pPr lvl="1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Чистится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SecurityContextHolder</a:t>
            </a:r>
            <a:endParaRPr lang="ru-RU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  <a:p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BasicAuthenticationFilter</a:t>
            </a:r>
            <a:r>
              <a:rPr lang="en-GB" dirty="0">
                <a:solidFill>
                  <a:srgbClr val="111111"/>
                </a:solidFill>
                <a:latin typeface="Fira Sans" panose="020B0503050000020004" pitchFamily="34" charset="0"/>
              </a:rPr>
              <a:t> -</a:t>
            </a:r>
            <a:r>
              <a:rPr lang="ru-RU" dirty="0">
                <a:solidFill>
                  <a:srgbClr val="111111"/>
                </a:solidFill>
                <a:latin typeface="Fira Sans" panose="020B0503050000020004" pitchFamily="34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ф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ильтр проверяет, есть ли заголовок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Authorization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со значением начинающийся на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Basic</a:t>
            </a:r>
            <a:br>
              <a:rPr lang="en-GB" dirty="0"/>
            </a:b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Если находит, извлекает логин\пароль и передает их в </a:t>
            </a:r>
            <a:r>
              <a:rPr lang="en-GB" dirty="0" err="1"/>
              <a:t>AuthenticationManager</a:t>
            </a:r>
            <a:endParaRPr lang="en-GB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  <a:p>
            <a:pPr marL="0" indent="0">
              <a:buNone/>
            </a:pPr>
            <a:br>
              <a:rPr lang="ru-RU" dirty="0"/>
            </a:b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2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Security</a:t>
            </a:r>
            <a:r>
              <a:rPr lang="ru-RU" dirty="0"/>
              <a:t> - фильтры</a:t>
            </a:r>
            <a:endParaRPr lang="en-GB" b="0" i="0" u="none" strike="noStrike" dirty="0">
              <a:solidFill>
                <a:srgbClr val="111111"/>
              </a:solidFill>
              <a:effectLst/>
              <a:latin typeface="Fira Sans" panose="020B0503050000020004" pitchFamily="34" charset="0"/>
            </a:endParaRP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C0C5D0C-92D2-1E43-3CCE-3F92A4D39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94" y="1837563"/>
            <a:ext cx="81915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3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AuthenticationManager</a:t>
            </a:r>
            <a:endParaRPr lang="en-GB" b="0" i="0" u="none" strike="noStrike" dirty="0">
              <a:solidFill>
                <a:srgbClr val="11111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AuthenticationManager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представляет из себя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интрефейс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, который принимает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Authentication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 возвращает тоже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Authentication.</a:t>
            </a:r>
            <a:br>
              <a:rPr lang="en-GB" dirty="0"/>
            </a:br>
            <a:br>
              <a:rPr lang="en-GB" dirty="0"/>
            </a:b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 нашем случае в имплементацией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Authentication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будет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UsernamePasswordAuthenticationToken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br>
              <a:rPr lang="en-GB" dirty="0"/>
            </a:br>
            <a:br>
              <a:rPr lang="ru-RU" dirty="0"/>
            </a:b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4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AuthenticationManager</a:t>
            </a:r>
            <a:endParaRPr lang="en-GB" b="0" i="0" u="none" strike="noStrike" dirty="0">
              <a:solidFill>
                <a:srgbClr val="111111"/>
              </a:solidFill>
              <a:effectLst/>
              <a:latin typeface="Fira Sans" panose="020B0503050000020004" pitchFamily="34" charset="0"/>
            </a:endParaRP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801A0E-CC3E-F8A6-701E-A44F2E076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8" y="2200137"/>
            <a:ext cx="9292224" cy="24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3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ProviderManager</a:t>
            </a:r>
            <a:endParaRPr lang="en-GB" b="0" i="0" u="none" strike="noStrike" dirty="0">
              <a:solidFill>
                <a:srgbClr val="111111"/>
              </a:solidFill>
              <a:effectLst/>
              <a:latin typeface="Fira Sans" panose="020B0503050000020004" pitchFamily="34" charset="0"/>
            </a:endParaRP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16F4981-8A9B-AD29-593E-A2B121A6A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31" y="2141728"/>
            <a:ext cx="8665538" cy="257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5122" name="Picture 2" descr="Meme Overflow on Twitter: &quot;Get actual user details with ...">
            <a:extLst>
              <a:ext uri="{FF2B5EF4-FFF2-40B4-BE49-F238E27FC236}">
                <a16:creationId xmlns:a16="http://schemas.microsoft.com/office/drawing/2014/main" id="{DF0DAE54-2BED-2A00-D541-031988F5E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356616"/>
            <a:ext cx="4907280" cy="61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03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Menlo" panose="020B0609030804020204" pitchFamily="49" charset="0"/>
              </a:rPr>
              <a:t>AuthenticationProvider</a:t>
            </a:r>
            <a:endParaRPr lang="en-GB" b="0" i="0" u="none" strike="noStrike" dirty="0">
              <a:solidFill>
                <a:srgbClr val="11111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Когда мы передаем объект </a:t>
            </a:r>
            <a:r>
              <a:rPr lang="en-GB" dirty="0"/>
              <a:t>Authentication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 </a:t>
            </a:r>
            <a:r>
              <a:rPr lang="en-GB" dirty="0" err="1"/>
              <a:t>ProviderManager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он перебирает существующие </a:t>
            </a:r>
            <a:r>
              <a:rPr lang="en-GB" dirty="0" err="1"/>
              <a:t>AuthenticationProvider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-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ры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и проверяет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поддерживате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ли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AuthenticationProvider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эту имплементацию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Authentication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br>
              <a:rPr lang="en-GB" dirty="0"/>
            </a:br>
            <a:br>
              <a:rPr lang="ru-RU" dirty="0"/>
            </a:b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E4B3E9B-66FD-5A5F-99EC-641761147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52" y="3534811"/>
            <a:ext cx="6483096" cy="20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39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Menlo" panose="020B0609030804020204" pitchFamily="49" charset="0"/>
              </a:rPr>
              <a:t>AuthenticationProvider</a:t>
            </a:r>
            <a:endParaRPr lang="en-GB" b="0" i="0" u="none" strike="noStrike" dirty="0">
              <a:solidFill>
                <a:srgbClr val="11111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 результате внутри </a:t>
            </a:r>
            <a:r>
              <a:rPr lang="en-GB" dirty="0" err="1"/>
              <a:t>AuthenticationProvider.authenticate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мы уже можем привести переданный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Authentication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 нужную реализацию без исключений приведения. </a:t>
            </a:r>
            <a:br>
              <a:rPr lang="ru-RU" dirty="0"/>
            </a:br>
            <a:br>
              <a:rPr lang="ru-RU" dirty="0"/>
            </a:b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Далее из конкретной реализации вытаскиваем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credentionals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Если аутентификация не удалась </a:t>
            </a:r>
            <a:r>
              <a:rPr lang="en-GB" dirty="0" err="1"/>
              <a:t>AuthenticationProvider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должен бросить 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исключение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, </a:t>
            </a:r>
            <a:r>
              <a:rPr lang="en-GB" dirty="0" err="1"/>
              <a:t>ProviderManager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поймает его и попробует следующий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AuthenticationProvider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из списка, если ни один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AuthenticationProvider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не вернет успешную аутентификацию, то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ProviderManager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пробросит последний пойманное 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исключение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br>
              <a:rPr lang="ru-RU" dirty="0"/>
            </a:br>
            <a:br>
              <a:rPr lang="en-GB" dirty="0"/>
            </a:br>
            <a:br>
              <a:rPr lang="ru-RU" dirty="0"/>
            </a:b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57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44"/>
            <a:ext cx="10515600" cy="1325563"/>
          </a:xfrm>
        </p:spPr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Menlo" panose="020B0609030804020204" pitchFamily="49" charset="0"/>
              </a:rPr>
              <a:t>AuthenticationProvider</a:t>
            </a:r>
            <a:endParaRPr lang="en-GB" b="0" i="0" u="none" strike="noStrike" dirty="0">
              <a:solidFill>
                <a:srgbClr val="11111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69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Далее </a:t>
            </a:r>
            <a:r>
              <a:rPr lang="en-GB" dirty="0" err="1"/>
              <a:t>BasicAuthenticationFilter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сохраняет полученный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Authentication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SecurityContextHolder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br>
              <a:rPr lang="en-GB" dirty="0"/>
            </a:b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SecurityContextHolder.getContext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().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setAuthentication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(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authResult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);</a:t>
            </a:r>
            <a:br>
              <a:rPr lang="en-GB" dirty="0"/>
            </a:b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Процесс аутентификации на этом завершен.</a:t>
            </a:r>
            <a:br>
              <a:rPr lang="ru-RU" dirty="0"/>
            </a:b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Если выбросится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AuthenticationException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то будет сброшен контекст и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вызовится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AuthenticationEntryPoint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br>
              <a:rPr lang="ru-RU" dirty="0"/>
            </a:br>
            <a:br>
              <a:rPr lang="en-GB" dirty="0"/>
            </a:br>
            <a:br>
              <a:rPr lang="ru-RU" dirty="0"/>
            </a:b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DC47730-24D8-FE68-FA9E-7F0E27247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72564"/>
            <a:ext cx="10337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26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rutiny: #SpringSecurity Part 1 : Authentication v/s Authorization">
            <a:extLst>
              <a:ext uri="{FF2B5EF4-FFF2-40B4-BE49-F238E27FC236}">
                <a16:creationId xmlns:a16="http://schemas.microsoft.com/office/drawing/2014/main" id="{B3A83D69-172F-C0B1-A060-2C03A1C9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09550"/>
            <a:ext cx="105664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6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Security</a:t>
            </a: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4" name="Picture 2" descr="Spring Boot security restrict requests to IP address range ...">
            <a:extLst>
              <a:ext uri="{FF2B5EF4-FFF2-40B4-BE49-F238E27FC236}">
                <a16:creationId xmlns:a16="http://schemas.microsoft.com/office/drawing/2014/main" id="{2E715257-D011-234A-3DD3-0C27E4C29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61" y="1628706"/>
            <a:ext cx="6668077" cy="36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7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Security</a:t>
            </a:r>
            <a:r>
              <a:rPr lang="ru-RU" dirty="0"/>
              <a:t> - фильтры</a:t>
            </a:r>
            <a:endParaRPr lang="en-GB" b="0" i="0" u="none" strike="noStrike" dirty="0">
              <a:solidFill>
                <a:srgbClr val="11111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RequestCacheAwareFilter</a:t>
            </a:r>
            <a:r>
              <a:rPr lang="en-GB" dirty="0">
                <a:solidFill>
                  <a:srgbClr val="111111"/>
                </a:solidFill>
                <a:latin typeface="Fira Sans" panose="020B0503050000020004" pitchFamily="34" charset="0"/>
              </a:rPr>
              <a:t> –</a:t>
            </a:r>
            <a:r>
              <a:rPr lang="ru-RU" dirty="0">
                <a:solidFill>
                  <a:srgbClr val="111111"/>
                </a:solidFill>
                <a:latin typeface="Fira Sans" panose="020B0503050000020004" pitchFamily="34" charset="0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этапы работы фильтра:</a:t>
            </a:r>
            <a:br>
              <a:rPr lang="ru-RU" dirty="0"/>
            </a:br>
            <a:br>
              <a:rPr lang="ru-RU" dirty="0"/>
            </a:b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1. Пользователь заходит на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защишенный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url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br>
              <a:rPr lang="en-GB" dirty="0"/>
            </a:b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2.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Его перекидывает на страницу логина.</a:t>
            </a:r>
            <a:br>
              <a:rPr lang="ru-RU" dirty="0"/>
            </a:b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3. После успешной авторизации пользователя перекидывает на страницу которую он запрашивал в начале.</a:t>
            </a:r>
            <a:br>
              <a:rPr lang="ru-RU" dirty="0"/>
            </a:br>
            <a:br>
              <a:rPr lang="ru-RU" dirty="0"/>
            </a:b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Именно для восстановления оригинального запроса существует этот фильтр.</a:t>
            </a:r>
            <a:br>
              <a:rPr lang="ru-RU" dirty="0"/>
            </a:b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Внутри проверяется есть ли сохраненный запрос, если есть им подменяется текущий запрос.</a:t>
            </a:r>
            <a:br>
              <a:rPr lang="ru-RU" dirty="0"/>
            </a:b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Запрос сохраняется в сессии.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BasicAuthenticationFilter</a:t>
            </a:r>
            <a:r>
              <a:rPr lang="en-GB" dirty="0">
                <a:solidFill>
                  <a:srgbClr val="111111"/>
                </a:solidFill>
                <a:latin typeface="Fira Sans" panose="020B0503050000020004" pitchFamily="34" charset="0"/>
              </a:rPr>
              <a:t> -</a:t>
            </a:r>
            <a:r>
              <a:rPr lang="ru-RU" dirty="0">
                <a:solidFill>
                  <a:srgbClr val="111111"/>
                </a:solidFill>
                <a:latin typeface="Fira Sans" panose="020B0503050000020004" pitchFamily="34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ф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ильтр проверяет, есть ли заголовок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Authorization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со значением начинающийся на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Basic</a:t>
            </a:r>
            <a:br>
              <a:rPr lang="en-GB" dirty="0"/>
            </a:b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Если находит, извлекает логин\пароль и передает их в </a:t>
            </a:r>
            <a:r>
              <a:rPr lang="en-GB" dirty="0" err="1"/>
              <a:t>AuthenticationManager</a:t>
            </a:r>
            <a:r>
              <a:rPr lang="ru-RU" dirty="0"/>
              <a:t>.</a:t>
            </a:r>
            <a:endParaRPr lang="en-GB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  <a:p>
            <a:pPr marL="0" indent="0">
              <a:buNone/>
            </a:pPr>
            <a:br>
              <a:rPr lang="ru-RU" dirty="0"/>
            </a:b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8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Security</a:t>
            </a:r>
            <a:r>
              <a:rPr lang="ru-RU" dirty="0"/>
              <a:t> - фильтры</a:t>
            </a:r>
            <a:endParaRPr lang="en-GB" b="0" i="0" u="none" strike="noStrike" dirty="0">
              <a:solidFill>
                <a:srgbClr val="11111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RequestCacheAwareFilter</a:t>
            </a:r>
            <a:r>
              <a:rPr lang="en-GB" dirty="0">
                <a:solidFill>
                  <a:srgbClr val="111111"/>
                </a:solidFill>
                <a:latin typeface="Fira Sans" panose="020B0503050000020004" pitchFamily="34" charset="0"/>
              </a:rPr>
              <a:t> –</a:t>
            </a:r>
            <a:r>
              <a:rPr lang="ru-RU" dirty="0">
                <a:solidFill>
                  <a:srgbClr val="111111"/>
                </a:solidFill>
                <a:latin typeface="Fira Sans" panose="020B0503050000020004" pitchFamily="34" charset="0"/>
              </a:rPr>
              <a:t> </a:t>
            </a:r>
            <a:r>
              <a:rPr lang="en-US" dirty="0" err="1">
                <a:solidFill>
                  <a:srgbClr val="111111"/>
                </a:solidFill>
                <a:latin typeface="-apple-system"/>
              </a:rPr>
              <a:t>о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борачивает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существущий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запрос в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SecurityContextHolderAwareRequestWrapper</a:t>
            </a:r>
            <a:endParaRPr lang="ru-RU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  <a:p>
            <a:endParaRPr lang="ru-RU" dirty="0">
              <a:solidFill>
                <a:srgbClr val="111111"/>
              </a:solidFill>
              <a:latin typeface="-apple-system"/>
            </a:endParaRPr>
          </a:p>
          <a:p>
            <a:endParaRPr lang="ru-RU" dirty="0">
              <a:solidFill>
                <a:srgbClr val="111111"/>
              </a:solidFill>
              <a:latin typeface="-apple-system"/>
            </a:endParaRPr>
          </a:p>
          <a:p>
            <a:endParaRPr lang="ru-RU" dirty="0">
              <a:solidFill>
                <a:srgbClr val="111111"/>
              </a:solidFill>
              <a:latin typeface="-apple-system"/>
            </a:endParaRPr>
          </a:p>
          <a:p>
            <a:endParaRPr lang="ru-RU" dirty="0">
              <a:solidFill>
                <a:srgbClr val="111111"/>
              </a:solidFill>
              <a:latin typeface="-apple-system"/>
            </a:endParaRPr>
          </a:p>
          <a:p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AnonymousAuthenticationFilter</a:t>
            </a:r>
            <a:r>
              <a:rPr lang="ru-RU" dirty="0">
                <a:solidFill>
                  <a:srgbClr val="111111"/>
                </a:solidFill>
                <a:latin typeface="Fira Sans" panose="020B0503050000020004" pitchFamily="34" charset="0"/>
              </a:rPr>
              <a:t> -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Если к моменту выполнения этого фильтра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SecurityContextHolder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пуст, т.е. не произошло аутентификации фильтр заполняет объект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SecurityContextHolder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анонимной аутентификацией —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AnonymousAuthenticationToken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с ролью «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ROLE_ANONYMOUS».</a:t>
            </a:r>
            <a:br>
              <a:rPr lang="en-GB" dirty="0"/>
            </a:b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Это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гарарантирует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что в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SecurityContextHolder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будет объект, это позволяет не бояться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NullPointerException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а также более гибко подходить к настройке доступа для неавторизованных пользователей.</a:t>
            </a:r>
            <a:br>
              <a:rPr lang="en-GB" dirty="0"/>
            </a:br>
            <a:br>
              <a:rPr lang="ru-RU" dirty="0"/>
            </a:b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97B1B-5A86-DAEE-FFA7-015F8A255296}"/>
              </a:ext>
            </a:extLst>
          </p:cNvPr>
          <p:cNvSpPr txBox="1"/>
          <p:nvPr/>
        </p:nvSpPr>
        <p:spPr>
          <a:xfrm>
            <a:off x="6876288" y="987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B68DC-4F3C-AEEB-F9C6-67DECD542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94" y="2535248"/>
            <a:ext cx="9195312" cy="113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14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Security</a:t>
            </a:r>
            <a:r>
              <a:rPr lang="ru-RU" dirty="0"/>
              <a:t> - фильтры</a:t>
            </a:r>
            <a:endParaRPr lang="en-GB" b="0" i="0" u="none" strike="noStrike" dirty="0">
              <a:solidFill>
                <a:srgbClr val="11111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400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SessionManagementFilter</a:t>
            </a:r>
            <a:r>
              <a:rPr lang="en-GB" sz="3400" dirty="0">
                <a:solidFill>
                  <a:srgbClr val="111111"/>
                </a:solidFill>
                <a:latin typeface="Fira Sans" panose="020B0503050000020004" pitchFamily="34" charset="0"/>
              </a:rPr>
              <a:t> –</a:t>
            </a:r>
            <a:r>
              <a:rPr lang="ru-RU" sz="3400" dirty="0">
                <a:solidFill>
                  <a:srgbClr val="111111"/>
                </a:solidFill>
                <a:latin typeface="Fira Sans" panose="020B0503050000020004" pitchFamily="34" charset="0"/>
              </a:rPr>
              <a:t> </a:t>
            </a:r>
            <a:r>
              <a:rPr lang="ru-RU" sz="3400" dirty="0">
                <a:solidFill>
                  <a:srgbClr val="111111"/>
                </a:solidFill>
                <a:latin typeface="-apple-system"/>
              </a:rPr>
              <a:t>н</a:t>
            </a: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а это этапе производятся действия связанные с сессией.</a:t>
            </a:r>
            <a:r>
              <a:rPr lang="en-GB" sz="3400" b="0" i="0" u="none" strike="noStrike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Это может быть:</a:t>
            </a:r>
          </a:p>
          <a:p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смена идентификатора сессии</a:t>
            </a:r>
          </a:p>
          <a:p>
            <a:r>
              <a:rPr lang="ru-RU" sz="3400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ограничени</a:t>
            </a: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количества одновременных сессий</a:t>
            </a:r>
          </a:p>
          <a:p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сохранение </a:t>
            </a:r>
            <a:r>
              <a:rPr lang="en-GB" sz="3400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SecurityContext</a:t>
            </a:r>
            <a:r>
              <a:rPr lang="en-GB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 </a:t>
            </a:r>
            <a:r>
              <a:rPr lang="en-GB" sz="3400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securityContextRepository</a:t>
            </a:r>
            <a:br>
              <a:rPr lang="en-GB" sz="3400" dirty="0"/>
            </a:br>
            <a:endParaRPr lang="ru-RU" sz="3400" dirty="0"/>
          </a:p>
          <a:p>
            <a:pPr marL="0" indent="0">
              <a:buNone/>
            </a:pP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 обычном случае происходит следующе:</a:t>
            </a:r>
            <a:br>
              <a:rPr lang="ru-RU" sz="3400" dirty="0"/>
            </a:br>
            <a:r>
              <a:rPr lang="en-GB" sz="3400" dirty="0" err="1"/>
              <a:t>SecurityContextRepository</a:t>
            </a:r>
            <a:r>
              <a:rPr lang="en-GB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с дефолтной реализацией </a:t>
            </a:r>
            <a:r>
              <a:rPr lang="en-GB" sz="3400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HttpSessionSecurityContextRepository</a:t>
            </a:r>
            <a:r>
              <a:rPr lang="en-GB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сохраняет </a:t>
            </a:r>
            <a:r>
              <a:rPr lang="en-GB" sz="3400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SecurityContext</a:t>
            </a:r>
            <a:r>
              <a:rPr lang="en-GB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 сессию.</a:t>
            </a:r>
            <a:br>
              <a:rPr lang="ru-RU" sz="3400" dirty="0"/>
            </a:b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Вызывается </a:t>
            </a:r>
            <a:r>
              <a:rPr lang="en-GB" sz="3400" dirty="0" err="1"/>
              <a:t>sessionAuthenticationStrategy.onAuthentication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Происходят 2 вещи:</a:t>
            </a:r>
            <a:br>
              <a:rPr lang="ru-RU" sz="3400" dirty="0"/>
            </a:br>
            <a:br>
              <a:rPr lang="ru-RU" sz="3400" dirty="0"/>
            </a:b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1. По умолчанию </a:t>
            </a:r>
            <a:r>
              <a:rPr lang="ru-RU" sz="3400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включенна</a:t>
            </a: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защита от </a:t>
            </a:r>
            <a:r>
              <a:rPr lang="en-GB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session fixation attack, </a:t>
            </a: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т.е. после </a:t>
            </a:r>
            <a:r>
              <a:rPr lang="ru-RU" sz="3400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аутенцификации</a:t>
            </a: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меняется </a:t>
            </a:r>
            <a:r>
              <a:rPr lang="en-GB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id </a:t>
            </a: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сессии.</a:t>
            </a:r>
            <a:br>
              <a:rPr lang="ru-RU" sz="3400" dirty="0"/>
            </a:b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2. Если был передан </a:t>
            </a:r>
            <a:r>
              <a:rPr lang="en-GB" sz="3400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csrf</a:t>
            </a:r>
            <a:r>
              <a:rPr lang="en-GB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токен, генерируется новый </a:t>
            </a:r>
            <a:r>
              <a:rPr lang="en-GB" sz="3400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csrf</a:t>
            </a:r>
            <a:r>
              <a:rPr lang="en-GB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sz="3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токен</a:t>
            </a:r>
            <a:br>
              <a:rPr lang="en-GB" dirty="0"/>
            </a:br>
            <a:br>
              <a:rPr lang="ru-RU" dirty="0"/>
            </a:b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97B1B-5A86-DAEE-FFA7-015F8A255296}"/>
              </a:ext>
            </a:extLst>
          </p:cNvPr>
          <p:cNvSpPr txBox="1"/>
          <p:nvPr/>
        </p:nvSpPr>
        <p:spPr>
          <a:xfrm>
            <a:off x="6876288" y="987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93490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Security</a:t>
            </a:r>
            <a:r>
              <a:rPr lang="ru-RU" dirty="0"/>
              <a:t> - фильтры</a:t>
            </a:r>
            <a:endParaRPr lang="en-GB" b="0" i="0" u="none" strike="noStrike" dirty="0">
              <a:solidFill>
                <a:srgbClr val="11111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ExceptionTranslationFilter</a:t>
            </a:r>
            <a:r>
              <a:rPr lang="en-GB" dirty="0">
                <a:solidFill>
                  <a:srgbClr val="111111"/>
                </a:solidFill>
                <a:latin typeface="Fira Sans" panose="020B0503050000020004" pitchFamily="34" charset="0"/>
              </a:rPr>
              <a:t> –</a:t>
            </a:r>
            <a:r>
              <a:rPr lang="ru-RU" dirty="0">
                <a:solidFill>
                  <a:srgbClr val="111111"/>
                </a:solidFill>
                <a:latin typeface="Fira Sans" panose="020B0503050000020004" pitchFamily="34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к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этому моменту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SecurityContext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должен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содеражть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анонимную, либо нормальную аутентификацию.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ExceptionTranslationFilter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прокидывает запрос и ответ по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filter chain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 обрабатывает возможные ошибки авторизации.</a:t>
            </a:r>
          </a:p>
          <a:p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FilterSecurityInterceptor</a:t>
            </a:r>
            <a:r>
              <a:rPr lang="ru-RU" dirty="0">
                <a:solidFill>
                  <a:srgbClr val="111111"/>
                </a:solidFill>
                <a:latin typeface="Fira Sans" panose="020B0503050000020004" pitchFamily="34" charset="0"/>
              </a:rPr>
              <a:t> -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На последнем этапе происходит авторизация на основе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url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запроса.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FilterSecurityInterceptor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наследуется от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AbstractSecurityInterceptor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 решает, имеет ли текущий пользователь доступ до текущего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url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Существует другая реализация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MethodSecurityInterceptor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который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отвественнен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за допуск до вызова метода, при использовании аннотаций @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Secured\@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PreAuthorize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Внутри вызывается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AccessDecisionManager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 Есть несколько стратегий принятия решения о том давать ли допуск или нет, по умолчанию используется: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AffirmativeBased</a:t>
            </a:r>
            <a:br>
              <a:rPr lang="en-GB" dirty="0"/>
            </a:br>
            <a:br>
              <a:rPr lang="ru-RU" dirty="0"/>
            </a:b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6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race yourself Spring Security - Brace Yourself - Game of Thrones Meme |  Make a Meme">
            <a:extLst>
              <a:ext uri="{FF2B5EF4-FFF2-40B4-BE49-F238E27FC236}">
                <a16:creationId xmlns:a16="http://schemas.microsoft.com/office/drawing/2014/main" id="{6A2C1125-7C6F-062A-E5FA-71C7C80E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7494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014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5E9CC21-3E07-6BEC-C6C0-923404EDC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444500"/>
            <a:ext cx="102235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1F93794-3D9E-B35F-690D-BE3DF677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58800"/>
            <a:ext cx="118364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19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6654986-B4D3-25EA-7354-29401B152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58800"/>
            <a:ext cx="118364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94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5001DA0-14CC-CDA9-99C5-529DC7F53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73100"/>
            <a:ext cx="119380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01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7452792-0AC8-8732-6621-247BFE679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4" y="0"/>
            <a:ext cx="11782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Spring Security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это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Java/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JavaEE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framework,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предоставляющий механизмы построения систем аутентификации и авторизации, а также другие возможности обеспечения безопасности для корпоративных приложений, созданных с помощью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Spring Framework. </a:t>
            </a: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23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4005108-18FB-A4F0-F416-08DCC9DAE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816100"/>
            <a:ext cx="90424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24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7992BBF-0955-6F82-70D2-5897019EB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901700"/>
            <a:ext cx="112903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41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A1CCDA8-83BD-9165-3BEE-C110B581D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1244600"/>
            <a:ext cx="96901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30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A1CCDA8-83BD-9165-3BEE-C110B581D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1244600"/>
            <a:ext cx="96901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75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F10A4CE-10B7-DF52-5897-809157A00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901700"/>
            <a:ext cx="47625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52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749B759-D331-3FC6-F189-F8EF5A9D9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901700"/>
            <a:ext cx="47625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25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7170" name="Picture 2" descr="Security, Cloud с JWT и WebFlux | ВКонтакте">
            <a:extLst>
              <a:ext uri="{FF2B5EF4-FFF2-40B4-BE49-F238E27FC236}">
                <a16:creationId xmlns:a16="http://schemas.microsoft.com/office/drawing/2014/main" id="{529C2385-237E-914C-837B-352BA49C6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295400"/>
            <a:ext cx="76073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915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8194" name="Picture 2" descr="Smiling Cat Memes - Imgflip">
            <a:extLst>
              <a:ext uri="{FF2B5EF4-FFF2-40B4-BE49-F238E27FC236}">
                <a16:creationId xmlns:a16="http://schemas.microsoft.com/office/drawing/2014/main" id="{B63B9D2F-D707-B8D8-2201-6CBD5350C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54000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8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Security</a:t>
            </a:r>
          </a:p>
        </p:txBody>
      </p:sp>
      <p:pic>
        <p:nvPicPr>
          <p:cNvPr id="5" name="Content Placeholder 4" descr="Text, email&#10;&#10;Description automatically generated">
            <a:extLst>
              <a:ext uri="{FF2B5EF4-FFF2-40B4-BE49-F238E27FC236}">
                <a16:creationId xmlns:a16="http://schemas.microsoft.com/office/drawing/2014/main" id="{60A51A80-F158-151D-D576-545B5048F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1" y="1435164"/>
            <a:ext cx="5970150" cy="4741799"/>
          </a:xfrm>
        </p:spPr>
      </p:pic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6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D529C1C5-38C3-274E-09FC-761F204ED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6" y="1089406"/>
            <a:ext cx="10134647" cy="46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1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Данный проект в своей работе использует паттерн «Цепочки обязанностей». При выполнение </a:t>
            </a:r>
            <a:r>
              <a:rPr lang="en-US" dirty="0"/>
              <a:t>http </a:t>
            </a:r>
            <a:r>
              <a:rPr lang="ru-RU" dirty="0"/>
              <a:t>запроса происходит поэтапная обработка фильтрами, которые производят валидацию запроса. </a:t>
            </a: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2050" name="Picture 2" descr="settings">
            <a:extLst>
              <a:ext uri="{FF2B5EF4-FFF2-40B4-BE49-F238E27FC236}">
                <a16:creationId xmlns:a16="http://schemas.microsoft.com/office/drawing/2014/main" id="{D30EA49F-E891-75E3-45C7-511DFAD26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9" y="524256"/>
            <a:ext cx="8440928" cy="604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4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Security</a:t>
            </a: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C33AC3C-C108-F6E3-7979-9A41EE122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28" y="2112064"/>
            <a:ext cx="51562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8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Security</a:t>
            </a:r>
            <a:r>
              <a:rPr lang="ru-RU" dirty="0"/>
              <a:t> - фильтры</a:t>
            </a:r>
            <a:endParaRPr lang="en-GB" b="0" i="0" u="none" strike="noStrike" dirty="0">
              <a:solidFill>
                <a:srgbClr val="11111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WebAsyncManagerIntegrationFilter</a:t>
            </a:r>
            <a:r>
              <a:rPr lang="en-GB" dirty="0">
                <a:solidFill>
                  <a:srgbClr val="111111"/>
                </a:solidFill>
                <a:latin typeface="Fira Sans" panose="020B0503050000020004" pitchFamily="34" charset="0"/>
              </a:rPr>
              <a:t> -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С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огласно документации он «интегрирует»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SecurityContext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с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WebAsyncManager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который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отвественнен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за асинхронные запросы.</a:t>
            </a:r>
            <a:endParaRPr lang="en-US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  <a:p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SecurityContextPersistenceFilter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 - </a:t>
            </a:r>
            <a:r>
              <a:rPr lang="en-US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и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щет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SecurityContext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 сессии и заполняет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SecurityContextHolder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если находит. По умолчанию используется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ThreadLocalSecurityContextHolderStrategy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которая хранит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SecurityContext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ThreadLocal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переменной.</a:t>
            </a:r>
          </a:p>
          <a:p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HeaderWriterFilter</a:t>
            </a:r>
            <a:r>
              <a:rPr lang="ru-RU" dirty="0">
                <a:solidFill>
                  <a:srgbClr val="111111"/>
                </a:solidFill>
                <a:latin typeface="Fira Sans" panose="020B0503050000020004" pitchFamily="34" charset="0"/>
              </a:rPr>
              <a:t> - 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п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росто добавляет заголовки в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response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endParaRPr lang="en-GB" b="0" i="0" u="none" strike="noStrike" dirty="0">
              <a:solidFill>
                <a:srgbClr val="111111"/>
              </a:solidFill>
              <a:effectLst/>
              <a:latin typeface="Fira Sans" panose="020B0503050000020004" pitchFamily="34" charset="0"/>
            </a:endParaRPr>
          </a:p>
          <a:p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23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9541</TotalTime>
  <Words>750</Words>
  <Application>Microsoft Macintosh PowerPoint</Application>
  <PresentationFormat>Widescreen</PresentationFormat>
  <Paragraphs>51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-apple-system</vt:lpstr>
      <vt:lpstr>Arial</vt:lpstr>
      <vt:lpstr>Calibri</vt:lpstr>
      <vt:lpstr>Calibri Light</vt:lpstr>
      <vt:lpstr>Fira Sans</vt:lpstr>
      <vt:lpstr>Menlo</vt:lpstr>
      <vt:lpstr>Office Theme</vt:lpstr>
      <vt:lpstr>Технологии программирования</vt:lpstr>
      <vt:lpstr>Spring Security</vt:lpstr>
      <vt:lpstr>Spring Security</vt:lpstr>
      <vt:lpstr>Spring Security</vt:lpstr>
      <vt:lpstr>PowerPoint Presentation</vt:lpstr>
      <vt:lpstr>Spring Security</vt:lpstr>
      <vt:lpstr>PowerPoint Presentation</vt:lpstr>
      <vt:lpstr>Spring Security</vt:lpstr>
      <vt:lpstr>Spring Security - фильтры</vt:lpstr>
      <vt:lpstr>Spring Security - фильтры</vt:lpstr>
      <vt:lpstr>Spring Security - фильтры</vt:lpstr>
      <vt:lpstr>AuthenticationManager</vt:lpstr>
      <vt:lpstr>AuthenticationManager</vt:lpstr>
      <vt:lpstr>ProviderManager</vt:lpstr>
      <vt:lpstr>PowerPoint Presentation</vt:lpstr>
      <vt:lpstr>AuthenticationProvider</vt:lpstr>
      <vt:lpstr>AuthenticationProvider</vt:lpstr>
      <vt:lpstr>AuthenticationProvider</vt:lpstr>
      <vt:lpstr>PowerPoint Presentation</vt:lpstr>
      <vt:lpstr>Spring Security - фильтры</vt:lpstr>
      <vt:lpstr>Spring Security - фильтры</vt:lpstr>
      <vt:lpstr>Spring Security - фильтры</vt:lpstr>
      <vt:lpstr>Spring Security - фильтры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программирования</dc:title>
  <dc:creator>XMagicAdmin</dc:creator>
  <cp:lastModifiedBy>CHIKISHEV Konstantin</cp:lastModifiedBy>
  <cp:revision>7</cp:revision>
  <dcterms:created xsi:type="dcterms:W3CDTF">2023-03-11T19:20:44Z</dcterms:created>
  <dcterms:modified xsi:type="dcterms:W3CDTF">2023-04-19T18:21:48Z</dcterms:modified>
</cp:coreProperties>
</file>