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10" r:id="rId3"/>
    <p:sldId id="307" r:id="rId4"/>
    <p:sldId id="308" r:id="rId5"/>
    <p:sldId id="311" r:id="rId6"/>
    <p:sldId id="312" r:id="rId7"/>
    <p:sldId id="313" r:id="rId8"/>
    <p:sldId id="314" r:id="rId9"/>
    <p:sldId id="315" r:id="rId10"/>
    <p:sldId id="317" r:id="rId11"/>
    <p:sldId id="318" r:id="rId12"/>
    <p:sldId id="319" r:id="rId13"/>
    <p:sldId id="320" r:id="rId14"/>
    <p:sldId id="321" r:id="rId15"/>
    <p:sldId id="322" r:id="rId16"/>
    <p:sldId id="323" r:id="rId17"/>
    <p:sldId id="325" r:id="rId18"/>
    <p:sldId id="326" r:id="rId19"/>
    <p:sldId id="327" r:id="rId20"/>
    <p:sldId id="328" r:id="rId21"/>
    <p:sldId id="329" r:id="rId22"/>
    <p:sldId id="331" r:id="rId23"/>
    <p:sldId id="332" r:id="rId24"/>
    <p:sldId id="333" r:id="rId25"/>
    <p:sldId id="334" r:id="rId26"/>
    <p:sldId id="335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216" y="6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47CB6A-F176-4EB5-95D5-C46BC7567F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F13ED02-E562-4DF9-8314-7D0642489F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80D9F6-787F-4E2B-9938-CCEEB67E2A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22663-F43A-4610-80B7-87FE109BAE06}" type="datetimeFigureOut">
              <a:rPr lang="en-US" smtClean="0"/>
              <a:t>3/27/23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11F56D-0F27-4DBF-BF2A-F3D599E814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C16704-AEE9-4AC1-AC1E-4E064649C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75D04-E78D-414F-8624-0C92129B4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138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DFD3BD-B3D9-405D-AA3B-A82DC5499E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A13C51-A0C5-4918-AAB4-BE092F965E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50DE7B-C885-4996-8927-B6995653DD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22663-F43A-4610-80B7-87FE109BAE06}" type="datetimeFigureOut">
              <a:rPr lang="en-US" smtClean="0"/>
              <a:t>3/27/23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014AB2-9EEE-462D-9C7E-37367E88BF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1D26E0-22EA-4DA3-A455-6579DA6EE1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75D04-E78D-414F-8624-0C92129B4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774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B690C26-C80E-4682-9297-A44C74538CA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50B83DB-4E0E-468A-A462-32D9AB40CB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343689-41E2-4553-AD10-51CD0BA4AC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22663-F43A-4610-80B7-87FE109BAE06}" type="datetimeFigureOut">
              <a:rPr lang="en-US" smtClean="0"/>
              <a:t>3/27/23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8337DF-DA85-4F39-AF12-D9346C336A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C3FBED-E5EE-427D-BACC-CF9784C27A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75D04-E78D-414F-8624-0C92129B4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0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DA5237-A8A5-4255-B0A9-10E2544BF8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A11E19-26B5-4902-BEBF-36D8D7A6CF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839842-B0A8-46E5-8FB6-CB9C934857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22663-F43A-4610-80B7-87FE109BAE06}" type="datetimeFigureOut">
              <a:rPr lang="en-US" smtClean="0"/>
              <a:t>3/27/23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4646A8-75D0-4004-9559-71BBC21E64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07B29D-CFA2-45D8-ADE9-ABEB0540AF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75D04-E78D-414F-8624-0C92129B4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273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07A4C-15C7-40A8-9E8F-DB74929D4F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4866F9-4190-42F8-8A0F-BB1953E8BD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215E8-AF02-4596-B980-305314388D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22663-F43A-4610-80B7-87FE109BAE06}" type="datetimeFigureOut">
              <a:rPr lang="en-US" smtClean="0"/>
              <a:t>3/27/23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0A6EA6-E336-4C16-885D-1FED3BDD6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1DA035-50D3-4F34-86A3-0799AA0DB5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75D04-E78D-414F-8624-0C92129B4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974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1AB515-6D6F-49A0-A6F1-690220F746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81E32F-243A-4825-BC6F-AC111AF666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772E38-2184-4D6D-A11E-2CBDFA29EB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DF9310-7102-4430-A07B-46E33FB0DD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22663-F43A-4610-80B7-87FE109BAE06}" type="datetimeFigureOut">
              <a:rPr lang="en-US" smtClean="0"/>
              <a:t>3/27/23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C5E188-F8EB-48CA-80AE-A25921767E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045719-C3F4-4BB8-8B87-17E4D83B92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75D04-E78D-414F-8624-0C92129B4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120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64D439-E885-40A3-9275-DA7C47F947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03B71D-A7F1-49B7-AC03-F3049BF8DC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C74001-5ECA-4B26-8840-811C0ED4DD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1831758-5896-4A93-BF08-9C7DE6A588E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04581EB-2F4F-4B6B-94F7-AE658CF8A5E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F5FCC18-9A35-4270-9276-4E885D26EF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22663-F43A-4610-80B7-87FE109BAE06}" type="datetimeFigureOut">
              <a:rPr lang="en-US" smtClean="0"/>
              <a:t>3/27/23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26F32A5-A044-4533-8F5F-8D247008F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73396B7-7B73-4225-9EFC-A1381B18C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75D04-E78D-414F-8624-0C92129B4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248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4CFC1D-F3B1-4C12-BFB9-AD09AD236A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66255C1-2DCF-400F-881B-F60E004BCD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22663-F43A-4610-80B7-87FE109BAE06}" type="datetimeFigureOut">
              <a:rPr lang="en-US" smtClean="0"/>
              <a:t>3/27/23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4E5DA52-07EB-44EF-9BF1-6827A78D40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1BDF1A3-9F62-4834-822A-8743CD3610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75D04-E78D-414F-8624-0C92129B4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673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A24D872-231B-4257-AAA2-406D1EB41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22663-F43A-4610-80B7-87FE109BAE06}" type="datetimeFigureOut">
              <a:rPr lang="en-US" smtClean="0"/>
              <a:t>3/27/23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84F6029-E22A-40A3-B21C-54E92074BF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8145CC-69A9-46A4-A0F2-EC024C0C26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75D04-E78D-414F-8624-0C92129B4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989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AA0641-3DB8-45A6-ACAA-F51572B5A3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E0886F-5EAA-4D91-8255-335620A7FD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0F6419-F9FA-4C28-8689-F39956EB9D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D36107-63B6-4445-9F76-8B08BC95AB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22663-F43A-4610-80B7-87FE109BAE06}" type="datetimeFigureOut">
              <a:rPr lang="en-US" smtClean="0"/>
              <a:t>3/27/23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C17E2B-8798-4545-B59D-28BD9CDAF2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A7B85E-FA90-4A48-85B4-EB616AC33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75D04-E78D-414F-8624-0C92129B4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800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9F6A03-176A-4DE1-8F9D-D36370F63C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B1BFAEF-35EC-49CC-9A11-7D3B8BD891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268599-7BA4-472F-8E36-FDAF4D6D12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2649C8-064C-4A55-B667-9AB7648645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22663-F43A-4610-80B7-87FE109BAE06}" type="datetimeFigureOut">
              <a:rPr lang="en-US" smtClean="0"/>
              <a:t>3/27/23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19CFBD-C7D8-40AC-B9FD-90AF51CE89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A37E9C-0679-4E83-9EBF-CFC226FBE8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75D04-E78D-414F-8624-0C92129B4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394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BEB9297-4ED1-4A24-84D4-96C7B20352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24780B-BCC9-453B-9F65-A796386832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A33F27-57E8-419A-83E2-BFBC5CFD3F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B22663-F43A-4610-80B7-87FE109BAE06}" type="datetimeFigureOut">
              <a:rPr lang="en-US" smtClean="0"/>
              <a:t>3/27/23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2E6159-E91F-46E5-9FF2-00D0AAEAD3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1CD242-6D44-42C5-889D-8AC8468455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975D04-E78D-414F-8624-0C92129B4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362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00EA71-FFE5-45B4-BE06-D04E744592D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Технологии программирования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4EA5ED-3424-4777-B3F3-1E927E8DDA0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- Spring </a:t>
            </a:r>
            <a:r>
              <a:rPr lang="ru-RU" dirty="0" err="1"/>
              <a:t>M</a:t>
            </a:r>
            <a:r>
              <a:rPr lang="en-GB" dirty="0"/>
              <a:t>VC</a:t>
            </a:r>
            <a:r>
              <a:rPr lang="en-US" dirty="0"/>
              <a:t>-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58551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C01B76-34AC-4DFA-9D6A-4057A1E271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Специальные </a:t>
            </a:r>
            <a:r>
              <a:rPr lang="ru-RU" dirty="0" err="1"/>
              <a:t>b</a:t>
            </a:r>
            <a:r>
              <a:rPr lang="en-GB" dirty="0" err="1"/>
              <a:t>ean</a:t>
            </a:r>
            <a:r>
              <a:rPr lang="ru-RU" dirty="0"/>
              <a:t> </a:t>
            </a:r>
            <a:r>
              <a:rPr lang="en-GB" dirty="0"/>
              <a:t>Spring </a:t>
            </a:r>
            <a:r>
              <a:rPr lang="ru-RU" dirty="0" err="1"/>
              <a:t>M</a:t>
            </a:r>
            <a:r>
              <a:rPr lang="en-GB" dirty="0"/>
              <a:t>VC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C43DD1-8954-40E8-898D-4E9725FC37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err="1"/>
              <a:t>DispatcherServlet</a:t>
            </a:r>
            <a:r>
              <a:rPr lang="ru-RU" dirty="0"/>
              <a:t> делегирует специальные компоненты для обработки запросов и вывода соответствующих ответов. Под «специальными </a:t>
            </a:r>
            <a:r>
              <a:rPr lang="ru-RU" dirty="0" err="1"/>
              <a:t>bean</a:t>
            </a:r>
            <a:r>
              <a:rPr lang="ru-RU" dirty="0"/>
              <a:t>-компонентами» мы подразумеваем управляемые Spring экземпляры Object, которые реализуют фреймворк-контракты. Обычно они поставляются со встроенными контрактами, но вы можете настроить их свойства и расширить или заменить их. В следующей таблице перечислены специальные </a:t>
            </a:r>
            <a:r>
              <a:rPr lang="ru-RU" dirty="0" err="1"/>
              <a:t>bean</a:t>
            </a:r>
            <a:r>
              <a:rPr lang="ru-RU" dirty="0"/>
              <a:t>-компоненты, обнаруженные </a:t>
            </a:r>
            <a:r>
              <a:rPr lang="ru-RU" dirty="0" err="1"/>
              <a:t>DispatcherServlet</a:t>
            </a:r>
            <a:r>
              <a:rPr lang="ru-RU" dirty="0"/>
              <a:t>:</a:t>
            </a:r>
            <a:endParaRPr lang="ru-RU" i="0" strike="noStrike" dirty="0">
              <a:effectLst/>
              <a:latin typeface="Font Awesome 5 Free"/>
            </a:endParaRPr>
          </a:p>
        </p:txBody>
      </p:sp>
      <p:pic>
        <p:nvPicPr>
          <p:cNvPr id="7" name="Рисунок 6" descr="Изображение выглядит как логотип&#10;&#10;Автоматически созданное описание">
            <a:extLst>
              <a:ext uri="{FF2B5EF4-FFF2-40B4-BE49-F238E27FC236}">
                <a16:creationId xmlns:a16="http://schemas.microsoft.com/office/drawing/2014/main" id="{B56689D2-93F5-31FF-8C93-681F64A65C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6162" y="5655364"/>
            <a:ext cx="2545838" cy="1202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67748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C01B76-34AC-4DFA-9D6A-4057A1E271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Специальные </a:t>
            </a:r>
            <a:r>
              <a:rPr lang="ru-RU" dirty="0" err="1"/>
              <a:t>b</a:t>
            </a:r>
            <a:r>
              <a:rPr lang="en-GB" dirty="0" err="1"/>
              <a:t>ean</a:t>
            </a:r>
            <a:r>
              <a:rPr lang="ru-RU" dirty="0"/>
              <a:t> </a:t>
            </a:r>
            <a:r>
              <a:rPr lang="en-GB" dirty="0"/>
              <a:t>Spring </a:t>
            </a:r>
            <a:r>
              <a:rPr lang="ru-RU" dirty="0" err="1"/>
              <a:t>M</a:t>
            </a:r>
            <a:r>
              <a:rPr lang="en-GB" dirty="0"/>
              <a:t>VC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C43DD1-8954-40E8-898D-4E9725FC37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err="1"/>
              <a:t>DispatcherServlet</a:t>
            </a:r>
            <a:r>
              <a:rPr lang="ru-RU" dirty="0"/>
              <a:t> делегирует специальные компоненты для обработки запросов и вывода соответствующих ответов. Под «специальными </a:t>
            </a:r>
            <a:r>
              <a:rPr lang="ru-RU" dirty="0" err="1"/>
              <a:t>bean</a:t>
            </a:r>
            <a:r>
              <a:rPr lang="ru-RU" dirty="0"/>
              <a:t>-компонентами» мы подразумеваем управляемые Spring экземпляры Object, которые реализуют фреймворк-контракты. Обычно они поставляются со встроенными контрактами, но вы можете настроить их свойства и расширить или заменить их. </a:t>
            </a:r>
            <a:endParaRPr lang="ru-RU" i="0" strike="noStrike" dirty="0">
              <a:effectLst/>
              <a:latin typeface="Font Awesome 5 Free"/>
            </a:endParaRPr>
          </a:p>
        </p:txBody>
      </p:sp>
      <p:pic>
        <p:nvPicPr>
          <p:cNvPr id="7" name="Рисунок 6" descr="Изображение выглядит как логотип&#10;&#10;Автоматически созданное описание">
            <a:extLst>
              <a:ext uri="{FF2B5EF4-FFF2-40B4-BE49-F238E27FC236}">
                <a16:creationId xmlns:a16="http://schemas.microsoft.com/office/drawing/2014/main" id="{B56689D2-93F5-31FF-8C93-681F64A65C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6162" y="5655364"/>
            <a:ext cx="2545838" cy="1202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74078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C01B76-34AC-4DFA-9D6A-4057A1E271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Spring </a:t>
            </a:r>
            <a:r>
              <a:rPr lang="ru-RU" dirty="0" err="1"/>
              <a:t>M</a:t>
            </a:r>
            <a:r>
              <a:rPr lang="en-GB" dirty="0"/>
              <a:t>VC</a:t>
            </a:r>
            <a:r>
              <a:rPr lang="ru-RU" dirty="0"/>
              <a:t> -</a:t>
            </a:r>
            <a:r>
              <a:rPr lang="en-GB" dirty="0" err="1"/>
              <a:t>HandlerMapping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C43DD1-8954-40E8-898D-4E9725FC37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Сопоставляет запрос с обработчиком вместе со списком перехватчиков для предварительной и последующей обработки. Сопоставление основано на некоторых критериях, детали которых зависят от реализации </a:t>
            </a:r>
            <a:r>
              <a:rPr lang="ru-RU" dirty="0" err="1"/>
              <a:t>HandlerMapping</a:t>
            </a:r>
            <a:r>
              <a:rPr lang="ru-RU" dirty="0"/>
              <a:t>. Двумя основными реализациями </a:t>
            </a:r>
            <a:r>
              <a:rPr lang="ru-RU" dirty="0" err="1"/>
              <a:t>HandlerMapping</a:t>
            </a:r>
            <a:r>
              <a:rPr lang="ru-RU" dirty="0"/>
              <a:t> являются </a:t>
            </a:r>
            <a:r>
              <a:rPr lang="ru-RU" dirty="0" err="1"/>
              <a:t>RequestMappingHandlerMapping</a:t>
            </a:r>
            <a:r>
              <a:rPr lang="ru-RU" dirty="0"/>
              <a:t> (который поддерживает аннотированные методы @</a:t>
            </a:r>
            <a:r>
              <a:rPr lang="ru-RU" dirty="0" err="1"/>
              <a:t>RequestMapping</a:t>
            </a:r>
            <a:r>
              <a:rPr lang="ru-RU" dirty="0"/>
              <a:t>) и </a:t>
            </a:r>
            <a:r>
              <a:rPr lang="ru-RU" dirty="0" err="1"/>
              <a:t>SimpleUrlHandlerMapping</a:t>
            </a:r>
            <a:r>
              <a:rPr lang="ru-RU" dirty="0"/>
              <a:t> (который поддерживает явную регистрацию шаблонов пути URI к обработчикам).</a:t>
            </a:r>
            <a:endParaRPr lang="ru-RU" i="0" strike="noStrike" dirty="0">
              <a:effectLst/>
              <a:latin typeface="Font Awesome 5 Free"/>
            </a:endParaRPr>
          </a:p>
        </p:txBody>
      </p:sp>
      <p:pic>
        <p:nvPicPr>
          <p:cNvPr id="7" name="Рисунок 6" descr="Изображение выглядит как логотип&#10;&#10;Автоматически созданное описание">
            <a:extLst>
              <a:ext uri="{FF2B5EF4-FFF2-40B4-BE49-F238E27FC236}">
                <a16:creationId xmlns:a16="http://schemas.microsoft.com/office/drawing/2014/main" id="{B56689D2-93F5-31FF-8C93-681F64A65C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6162" y="5655364"/>
            <a:ext cx="2545838" cy="1202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94840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C01B76-34AC-4DFA-9D6A-4057A1E271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Spring </a:t>
            </a:r>
            <a:r>
              <a:rPr lang="ru-RU" dirty="0" err="1"/>
              <a:t>M</a:t>
            </a:r>
            <a:r>
              <a:rPr lang="en-GB" dirty="0"/>
              <a:t>VC</a:t>
            </a:r>
            <a:r>
              <a:rPr lang="ru-RU" dirty="0"/>
              <a:t> -</a:t>
            </a:r>
            <a:r>
              <a:rPr lang="en-GB" dirty="0" err="1"/>
              <a:t>HandlerAdapter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C43DD1-8954-40E8-898D-4E9725FC37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Помогает </a:t>
            </a:r>
            <a:r>
              <a:rPr lang="ru-RU" dirty="0" err="1"/>
              <a:t>DispatcherServlet</a:t>
            </a:r>
            <a:r>
              <a:rPr lang="ru-RU" dirty="0"/>
              <a:t> вызвать обработчик, сопоставленный с запросом, независимо от того, как фактически вызывается обработчик. Например, для вызова аннотированного контроллера требуется разрешающие аннотации. Основная цель </a:t>
            </a:r>
            <a:r>
              <a:rPr lang="ru-RU" dirty="0" err="1"/>
              <a:t>HandlerAdapter</a:t>
            </a:r>
            <a:r>
              <a:rPr lang="ru-RU" dirty="0"/>
              <a:t> — оградить </a:t>
            </a:r>
            <a:r>
              <a:rPr lang="ru-RU" dirty="0" err="1"/>
              <a:t>DispatcherServlet</a:t>
            </a:r>
            <a:r>
              <a:rPr lang="ru-RU" dirty="0"/>
              <a:t> от таких подробностей.</a:t>
            </a:r>
            <a:endParaRPr lang="ru-RU" i="0" strike="noStrike" dirty="0">
              <a:effectLst/>
              <a:latin typeface="Font Awesome 5 Free"/>
            </a:endParaRPr>
          </a:p>
        </p:txBody>
      </p:sp>
      <p:pic>
        <p:nvPicPr>
          <p:cNvPr id="7" name="Рисунок 6" descr="Изображение выглядит как логотип&#10;&#10;Автоматически созданное описание">
            <a:extLst>
              <a:ext uri="{FF2B5EF4-FFF2-40B4-BE49-F238E27FC236}">
                <a16:creationId xmlns:a16="http://schemas.microsoft.com/office/drawing/2014/main" id="{B56689D2-93F5-31FF-8C93-681F64A65C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6162" y="5655364"/>
            <a:ext cx="2545838" cy="1202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27634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C01B76-34AC-4DFA-9D6A-4057A1E271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Spring </a:t>
            </a:r>
            <a:r>
              <a:rPr lang="ru-RU" dirty="0" err="1"/>
              <a:t>M</a:t>
            </a:r>
            <a:r>
              <a:rPr lang="en-GB" dirty="0"/>
              <a:t>VC</a:t>
            </a:r>
            <a:r>
              <a:rPr lang="ru-RU" dirty="0"/>
              <a:t> – другие </a:t>
            </a:r>
            <a:r>
              <a:rPr lang="ru-RU" dirty="0" err="1"/>
              <a:t>бины</a:t>
            </a:r>
            <a:r>
              <a:rPr lang="ru-RU" dirty="0"/>
              <a:t>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C43DD1-8954-40E8-898D-4E9725FC37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err="1"/>
              <a:t>HandlerExceptionResolver</a:t>
            </a:r>
            <a:r>
              <a:rPr lang="en-GB" dirty="0"/>
              <a:t> </a:t>
            </a:r>
            <a:r>
              <a:rPr lang="ru-RU" dirty="0"/>
              <a:t> - стратегия разрешения исключений, возможное сопоставление их с обработчиками, представлениями ошибок HTML или другими целями.</a:t>
            </a:r>
          </a:p>
          <a:p>
            <a:r>
              <a:rPr lang="en-GB" dirty="0" err="1"/>
              <a:t>ViewResolver</a:t>
            </a:r>
            <a:r>
              <a:rPr lang="ru-RU" dirty="0"/>
              <a:t> - преобразует логические имена представлений на основе строк, возвращенные обработчиком, в фактическое представление, с помощью которого выполняется рендеринг в ответ. </a:t>
            </a:r>
          </a:p>
          <a:p>
            <a:r>
              <a:rPr lang="en-GB" dirty="0" err="1"/>
              <a:t>LocaleResolver</a:t>
            </a:r>
            <a:r>
              <a:rPr lang="en-GB" dirty="0"/>
              <a:t>, </a:t>
            </a:r>
            <a:r>
              <a:rPr lang="en-GB" dirty="0" err="1"/>
              <a:t>LocaleContextResolver</a:t>
            </a:r>
            <a:r>
              <a:rPr lang="ru-RU" dirty="0"/>
              <a:t> - определите «</a:t>
            </a:r>
            <a:r>
              <a:rPr lang="ru-RU" dirty="0" err="1"/>
              <a:t>локаль</a:t>
            </a:r>
            <a:r>
              <a:rPr lang="ru-RU" dirty="0"/>
              <a:t>», которую использует клиент, и, возможно, его часовой пояс, чтобы иметь возможность предлагать интернационализированные представления.</a:t>
            </a:r>
          </a:p>
          <a:p>
            <a:pPr marL="0" indent="0">
              <a:buNone/>
            </a:pPr>
            <a:endParaRPr lang="ru-RU" i="0" strike="noStrike" dirty="0">
              <a:effectLst/>
              <a:latin typeface="Font Awesome 5 Free"/>
            </a:endParaRPr>
          </a:p>
        </p:txBody>
      </p:sp>
      <p:pic>
        <p:nvPicPr>
          <p:cNvPr id="7" name="Рисунок 6" descr="Изображение выглядит как логотип&#10;&#10;Автоматически созданное описание">
            <a:extLst>
              <a:ext uri="{FF2B5EF4-FFF2-40B4-BE49-F238E27FC236}">
                <a16:creationId xmlns:a16="http://schemas.microsoft.com/office/drawing/2014/main" id="{B56689D2-93F5-31FF-8C93-681F64A65C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6162" y="5655364"/>
            <a:ext cx="2545838" cy="1202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91484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C01B76-34AC-4DFA-9D6A-4057A1E271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Spring </a:t>
            </a:r>
            <a:r>
              <a:rPr lang="ru-RU" dirty="0" err="1"/>
              <a:t>M</a:t>
            </a:r>
            <a:r>
              <a:rPr lang="en-GB" dirty="0"/>
              <a:t>VC</a:t>
            </a:r>
            <a:r>
              <a:rPr lang="ru-RU" dirty="0"/>
              <a:t> – другие </a:t>
            </a:r>
            <a:r>
              <a:rPr lang="ru-RU" dirty="0" err="1"/>
              <a:t>бины</a:t>
            </a:r>
            <a:r>
              <a:rPr lang="ru-RU" dirty="0"/>
              <a:t>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C43DD1-8954-40E8-898D-4E9725FC37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600" dirty="0" err="1"/>
              <a:t>ThemeResolver</a:t>
            </a:r>
            <a:r>
              <a:rPr lang="en-GB" sz="2600" dirty="0"/>
              <a:t> </a:t>
            </a:r>
            <a:r>
              <a:rPr lang="ru-RU" sz="2600" dirty="0"/>
              <a:t> - определяет темы, которые может использовать ваше веб-приложение  — например, чтобы предлагать персонализированные макеты.</a:t>
            </a:r>
          </a:p>
          <a:p>
            <a:r>
              <a:rPr lang="en-GB" sz="2600" dirty="0" err="1"/>
              <a:t>MultipartResolver</a:t>
            </a:r>
            <a:r>
              <a:rPr lang="ru-RU" sz="2600" dirty="0"/>
              <a:t> - абстракция для разбора запроса, состоящего из нескольких частей (например, загрузки файла формы браузера) с помощью некоторой библиотеки разбора составных частей.</a:t>
            </a:r>
          </a:p>
          <a:p>
            <a:r>
              <a:rPr lang="en-GB" sz="2600" dirty="0" err="1"/>
              <a:t>FlashMapManager</a:t>
            </a:r>
            <a:r>
              <a:rPr lang="ru-RU" sz="2600" dirty="0"/>
              <a:t> - храните и извлекает «входную» и «выходную» </a:t>
            </a:r>
            <a:r>
              <a:rPr lang="ru-RU" sz="2600" dirty="0" err="1"/>
              <a:t>FlashMap</a:t>
            </a:r>
            <a:r>
              <a:rPr lang="ru-RU" sz="2600" dirty="0"/>
              <a:t>, которые можно использовать для передачи атрибутов из одного запроса в другой, обычно через перенаправление.</a:t>
            </a:r>
          </a:p>
        </p:txBody>
      </p:sp>
      <p:pic>
        <p:nvPicPr>
          <p:cNvPr id="7" name="Рисунок 6" descr="Изображение выглядит как логотип&#10;&#10;Автоматически созданное описание">
            <a:extLst>
              <a:ext uri="{FF2B5EF4-FFF2-40B4-BE49-F238E27FC236}">
                <a16:creationId xmlns:a16="http://schemas.microsoft.com/office/drawing/2014/main" id="{B56689D2-93F5-31FF-8C93-681F64A65C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6162" y="5655364"/>
            <a:ext cx="2545838" cy="1202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97303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C01B76-34AC-4DFA-9D6A-4057A1E271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Spring </a:t>
            </a:r>
            <a:r>
              <a:rPr lang="ru-RU" dirty="0" err="1"/>
              <a:t>M</a:t>
            </a:r>
            <a:r>
              <a:rPr lang="en-GB" dirty="0"/>
              <a:t>VC</a:t>
            </a:r>
            <a:r>
              <a:rPr lang="ru-RU" dirty="0"/>
              <a:t> – </a:t>
            </a:r>
            <a:r>
              <a:rPr lang="en-GB" dirty="0" err="1"/>
              <a:t>к</a:t>
            </a:r>
            <a:r>
              <a:rPr lang="ru-RU" dirty="0" err="1"/>
              <a:t>ак</a:t>
            </a:r>
            <a:r>
              <a:rPr lang="ru-RU" dirty="0"/>
              <a:t> приходит запрос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C43DD1-8954-40E8-898D-4E9725FC37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2600" dirty="0"/>
              <a:t>1. После получения </a:t>
            </a:r>
            <a:r>
              <a:rPr lang="en-GB" sz="2600" dirty="0"/>
              <a:t>HTTP-</a:t>
            </a:r>
            <a:r>
              <a:rPr lang="ru-RU" sz="2600" dirty="0"/>
              <a:t>запроса </a:t>
            </a:r>
            <a:r>
              <a:rPr lang="en-GB" sz="2600" dirty="0" err="1"/>
              <a:t>DispatcherServlet</a:t>
            </a:r>
            <a:r>
              <a:rPr lang="en-GB" sz="2600" dirty="0"/>
              <a:t> </a:t>
            </a:r>
            <a:r>
              <a:rPr lang="ru-RU" sz="2600" dirty="0"/>
              <a:t>перебирает доступные ему (предварительно найденные в контексте) экземпляры </a:t>
            </a:r>
            <a:r>
              <a:rPr lang="en-GB" sz="2600" dirty="0" err="1"/>
              <a:t>HandlerMapping</a:t>
            </a:r>
            <a:r>
              <a:rPr lang="en-GB" sz="2600" dirty="0"/>
              <a:t>, </a:t>
            </a:r>
            <a:r>
              <a:rPr lang="ru-RU" sz="2600" dirty="0"/>
              <a:t>один из которых определит, метод какого </a:t>
            </a:r>
            <a:r>
              <a:rPr lang="en-GB" sz="2600" dirty="0"/>
              <a:t>Controller </a:t>
            </a:r>
            <a:r>
              <a:rPr lang="ru-RU" sz="2600" dirty="0"/>
              <a:t>должен быть вызван. Реализации </a:t>
            </a:r>
            <a:r>
              <a:rPr lang="en-GB" sz="2600" dirty="0" err="1"/>
              <a:t>HandlerMapping</a:t>
            </a:r>
            <a:r>
              <a:rPr lang="en-GB" sz="2600" dirty="0"/>
              <a:t>, </a:t>
            </a:r>
            <a:r>
              <a:rPr lang="ru-RU" sz="2600" dirty="0"/>
              <a:t>использующиеся по умолчанию: </a:t>
            </a:r>
            <a:r>
              <a:rPr lang="en-GB" sz="2600" dirty="0" err="1"/>
              <a:t>BeanNameUrlHandlerMapping</a:t>
            </a:r>
            <a:r>
              <a:rPr lang="en-GB" sz="2600" dirty="0"/>
              <a:t> </a:t>
            </a:r>
            <a:r>
              <a:rPr lang="ru-RU" sz="2600" dirty="0"/>
              <a:t>и </a:t>
            </a:r>
            <a:r>
              <a:rPr lang="en-GB" sz="2600" dirty="0" err="1"/>
              <a:t>RequestMappingHandlerMapping</a:t>
            </a:r>
            <a:r>
              <a:rPr lang="en-GB" sz="2600" dirty="0"/>
              <a:t> (</a:t>
            </a:r>
            <a:r>
              <a:rPr lang="ru-RU" sz="2600" dirty="0"/>
              <a:t>создаёт экземпляры </a:t>
            </a:r>
            <a:r>
              <a:rPr lang="en-GB" sz="2600" dirty="0" err="1"/>
              <a:t>RequestMappingInfo</a:t>
            </a:r>
            <a:r>
              <a:rPr lang="en-GB" sz="2600" dirty="0"/>
              <a:t> </a:t>
            </a:r>
            <a:r>
              <a:rPr lang="ru-RU" sz="2600" dirty="0"/>
              <a:t>по методам аннотированным @</a:t>
            </a:r>
            <a:r>
              <a:rPr lang="en-GB" sz="2600" dirty="0" err="1"/>
              <a:t>RequestMapping</a:t>
            </a:r>
            <a:r>
              <a:rPr lang="en-GB" sz="2600" dirty="0"/>
              <a:t> </a:t>
            </a:r>
            <a:r>
              <a:rPr lang="ru-RU" sz="2600" dirty="0"/>
              <a:t>в классах с аннотацией @</a:t>
            </a:r>
            <a:r>
              <a:rPr lang="en-GB" sz="2600" dirty="0"/>
              <a:t>Controller). </a:t>
            </a:r>
            <a:r>
              <a:rPr lang="en-GB" sz="2600" dirty="0" err="1"/>
              <a:t>HandlerMapping</a:t>
            </a:r>
            <a:r>
              <a:rPr lang="en-GB" sz="2600" dirty="0"/>
              <a:t> </a:t>
            </a:r>
            <a:r>
              <a:rPr lang="ru-RU" sz="2600" dirty="0"/>
              <a:t>по </a:t>
            </a:r>
            <a:r>
              <a:rPr lang="en-GB" sz="2600" dirty="0" err="1"/>
              <a:t>HttpServletRequest</a:t>
            </a:r>
            <a:r>
              <a:rPr lang="en-GB" sz="2600" dirty="0"/>
              <a:t> </a:t>
            </a:r>
            <a:r>
              <a:rPr lang="ru-RU" sz="2600" dirty="0"/>
              <a:t>находит соответствующий обработчик — </a:t>
            </a:r>
            <a:r>
              <a:rPr lang="en-GB" sz="2600" dirty="0"/>
              <a:t>handler-</a:t>
            </a:r>
            <a:r>
              <a:rPr lang="ru-RU" sz="2600" dirty="0"/>
              <a:t>объект (например, </a:t>
            </a:r>
            <a:r>
              <a:rPr lang="en-GB" sz="2600" dirty="0" err="1"/>
              <a:t>HandlerMethod</a:t>
            </a:r>
            <a:r>
              <a:rPr lang="en-GB" sz="2600" dirty="0"/>
              <a:t>). </a:t>
            </a:r>
            <a:r>
              <a:rPr lang="ru-RU" sz="2600" dirty="0"/>
              <a:t>Каждый </a:t>
            </a:r>
            <a:r>
              <a:rPr lang="en-GB" sz="2600" dirty="0" err="1"/>
              <a:t>HandlerMapping</a:t>
            </a:r>
            <a:r>
              <a:rPr lang="en-GB" sz="2600" dirty="0"/>
              <a:t> </a:t>
            </a:r>
            <a:r>
              <a:rPr lang="ru-RU" sz="2600" dirty="0"/>
              <a:t>может иметь несколько реализаций </a:t>
            </a:r>
            <a:r>
              <a:rPr lang="en-GB" sz="2600" dirty="0" err="1"/>
              <a:t>HandlerInterceptor</a:t>
            </a:r>
            <a:r>
              <a:rPr lang="en-GB" sz="2600" dirty="0"/>
              <a:t> — </a:t>
            </a:r>
            <a:r>
              <a:rPr lang="ru-RU" sz="2600" dirty="0"/>
              <a:t>интерфейса для кастомизации пред- и постобработки запроса. Список из </a:t>
            </a:r>
            <a:r>
              <a:rPr lang="en-GB" sz="2600" dirty="0" err="1"/>
              <a:t>HandlerInterceptor</a:t>
            </a:r>
            <a:r>
              <a:rPr lang="en-GB" sz="2600" dirty="0"/>
              <a:t>'</a:t>
            </a:r>
            <a:r>
              <a:rPr lang="ru-RU" sz="2600" dirty="0" err="1"/>
              <a:t>ов</a:t>
            </a:r>
            <a:r>
              <a:rPr lang="ru-RU" sz="2600" dirty="0"/>
              <a:t> и </a:t>
            </a:r>
            <a:r>
              <a:rPr lang="en-GB" sz="2600" dirty="0"/>
              <a:t>handler-</a:t>
            </a:r>
            <a:r>
              <a:rPr lang="ru-RU" sz="2600" dirty="0"/>
              <a:t>объекта образуют экземпляр класса </a:t>
            </a:r>
            <a:r>
              <a:rPr lang="en-GB" sz="2600" dirty="0" err="1"/>
              <a:t>HandlerExecutionChain</a:t>
            </a:r>
            <a:r>
              <a:rPr lang="en-GB" sz="2600" dirty="0"/>
              <a:t>, </a:t>
            </a:r>
            <a:r>
              <a:rPr lang="ru-RU" sz="2600" dirty="0"/>
              <a:t>который возвращается в </a:t>
            </a:r>
            <a:r>
              <a:rPr lang="en-GB" sz="2600" dirty="0" err="1"/>
              <a:t>DispatcherServlet</a:t>
            </a:r>
            <a:r>
              <a:rPr lang="en-GB" sz="2600" dirty="0"/>
              <a:t>.</a:t>
            </a:r>
          </a:p>
        </p:txBody>
      </p:sp>
      <p:pic>
        <p:nvPicPr>
          <p:cNvPr id="7" name="Рисунок 6" descr="Изображение выглядит как логотип&#10;&#10;Автоматически созданное описание">
            <a:extLst>
              <a:ext uri="{FF2B5EF4-FFF2-40B4-BE49-F238E27FC236}">
                <a16:creationId xmlns:a16="http://schemas.microsoft.com/office/drawing/2014/main" id="{B56689D2-93F5-31FF-8C93-681F64A65C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6162" y="5655364"/>
            <a:ext cx="2545838" cy="1202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22721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C01B76-34AC-4DFA-9D6A-4057A1E271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Spring </a:t>
            </a:r>
            <a:r>
              <a:rPr lang="ru-RU" dirty="0" err="1"/>
              <a:t>M</a:t>
            </a:r>
            <a:r>
              <a:rPr lang="en-GB" dirty="0"/>
              <a:t>VC</a:t>
            </a:r>
            <a:r>
              <a:rPr lang="ru-RU" dirty="0"/>
              <a:t> – </a:t>
            </a:r>
            <a:r>
              <a:rPr lang="en-GB" dirty="0" err="1"/>
              <a:t>к</a:t>
            </a:r>
            <a:r>
              <a:rPr lang="ru-RU" dirty="0" err="1"/>
              <a:t>ак</a:t>
            </a:r>
            <a:r>
              <a:rPr lang="ru-RU" dirty="0"/>
              <a:t> приходит запрос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C43DD1-8954-40E8-898D-4E9725FC37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0" i="0" u="none" strike="noStrike" dirty="0">
                <a:solidFill>
                  <a:srgbClr val="111111"/>
                </a:solidFill>
                <a:effectLst/>
              </a:rPr>
              <a:t>2. Для выбранного обработчика определяется соответствующий </a:t>
            </a:r>
            <a:r>
              <a:rPr lang="en-GB" sz="2400" b="0" i="0" u="none" strike="noStrike" dirty="0" err="1">
                <a:solidFill>
                  <a:srgbClr val="111111"/>
                </a:solidFill>
                <a:effectLst/>
              </a:rPr>
              <a:t>HandlerAdapter</a:t>
            </a:r>
            <a:r>
              <a:rPr lang="en-GB" sz="2400" b="0" i="0" u="none" strike="noStrike" dirty="0">
                <a:solidFill>
                  <a:srgbClr val="111111"/>
                </a:solidFill>
                <a:effectLst/>
              </a:rPr>
              <a:t> </a:t>
            </a:r>
            <a:r>
              <a:rPr lang="ru-RU" sz="2400" b="0" i="0" u="none" strike="noStrike" dirty="0">
                <a:solidFill>
                  <a:srgbClr val="111111"/>
                </a:solidFill>
                <a:effectLst/>
              </a:rPr>
              <a:t>из предварительно найденных в контексте. По умолчанию используются </a:t>
            </a:r>
            <a:r>
              <a:rPr lang="en-GB" sz="2400" b="0" i="0" u="none" strike="noStrike" dirty="0" err="1">
                <a:solidFill>
                  <a:srgbClr val="111111"/>
                </a:solidFill>
                <a:effectLst/>
              </a:rPr>
              <a:t>HttpRequestHandlerAdapter</a:t>
            </a:r>
            <a:r>
              <a:rPr lang="en-GB" sz="2400" b="0" i="0" u="none" strike="noStrike" dirty="0">
                <a:solidFill>
                  <a:srgbClr val="111111"/>
                </a:solidFill>
                <a:effectLst/>
              </a:rPr>
              <a:t> (</a:t>
            </a:r>
            <a:r>
              <a:rPr lang="ru-RU" sz="2400" b="0" i="0" u="none" strike="noStrike" dirty="0">
                <a:solidFill>
                  <a:srgbClr val="111111"/>
                </a:solidFill>
                <a:effectLst/>
              </a:rPr>
              <a:t>поддерживает классы, реализующие интерфейс </a:t>
            </a:r>
            <a:r>
              <a:rPr lang="en-GB" sz="2400" b="0" i="0" u="none" strike="noStrike" dirty="0" err="1">
                <a:solidFill>
                  <a:srgbClr val="111111"/>
                </a:solidFill>
                <a:effectLst/>
              </a:rPr>
              <a:t>HttpRequestHandler</a:t>
            </a:r>
            <a:r>
              <a:rPr lang="en-GB" sz="2400" b="0" i="0" u="none" strike="noStrike" dirty="0">
                <a:solidFill>
                  <a:srgbClr val="111111"/>
                </a:solidFill>
                <a:effectLst/>
              </a:rPr>
              <a:t>),</a:t>
            </a:r>
            <a:r>
              <a:rPr lang="ru-RU" sz="2400" dirty="0">
                <a:solidFill>
                  <a:srgbClr val="111111"/>
                </a:solidFill>
              </a:rPr>
              <a:t> </a:t>
            </a:r>
            <a:r>
              <a:rPr lang="en-GB" sz="2400" b="0" i="0" u="none" strike="noStrike" dirty="0" err="1">
                <a:solidFill>
                  <a:srgbClr val="111111"/>
                </a:solidFill>
                <a:effectLst/>
              </a:rPr>
              <a:t>SimpleControllerHandlerAdapter</a:t>
            </a:r>
            <a:r>
              <a:rPr lang="ru-RU" sz="2400" b="0" i="0" u="none" strike="noStrike" dirty="0">
                <a:solidFill>
                  <a:srgbClr val="111111"/>
                </a:solidFill>
                <a:effectLst/>
              </a:rPr>
              <a:t> </a:t>
            </a:r>
            <a:r>
              <a:rPr lang="en-GB" sz="2400" b="0" i="0" u="none" strike="noStrike" dirty="0">
                <a:solidFill>
                  <a:srgbClr val="111111"/>
                </a:solidFill>
                <a:effectLst/>
              </a:rPr>
              <a:t>(</a:t>
            </a:r>
            <a:r>
              <a:rPr lang="ru-RU" sz="2400" b="0" i="0" u="none" strike="noStrike" dirty="0">
                <a:solidFill>
                  <a:srgbClr val="111111"/>
                </a:solidFill>
                <a:effectLst/>
              </a:rPr>
              <a:t>поддерживает классы, реализующие интерфейс </a:t>
            </a:r>
            <a:r>
              <a:rPr lang="en-GB" sz="2400" b="0" i="0" u="none" strike="noStrike" dirty="0">
                <a:solidFill>
                  <a:srgbClr val="111111"/>
                </a:solidFill>
                <a:effectLst/>
              </a:rPr>
              <a:t>Controller)</a:t>
            </a:r>
            <a:r>
              <a:rPr lang="ru-RU" sz="2400" b="0" i="0" u="none" strike="noStrike" dirty="0">
                <a:solidFill>
                  <a:srgbClr val="111111"/>
                </a:solidFill>
                <a:effectLst/>
              </a:rPr>
              <a:t> или </a:t>
            </a:r>
            <a:r>
              <a:rPr lang="en-GB" sz="2400" b="0" i="0" u="none" strike="noStrike" dirty="0" err="1">
                <a:solidFill>
                  <a:srgbClr val="111111"/>
                </a:solidFill>
                <a:effectLst/>
              </a:rPr>
              <a:t>RequestMappingHandlerAdapter</a:t>
            </a:r>
            <a:r>
              <a:rPr lang="en-GB" sz="2400" b="0" i="0" u="none" strike="noStrike" dirty="0">
                <a:solidFill>
                  <a:srgbClr val="111111"/>
                </a:solidFill>
                <a:effectLst/>
              </a:rPr>
              <a:t> (</a:t>
            </a:r>
            <a:r>
              <a:rPr lang="ru-RU" sz="2400" b="0" i="0" u="none" strike="noStrike" dirty="0">
                <a:solidFill>
                  <a:srgbClr val="111111"/>
                </a:solidFill>
                <a:effectLst/>
              </a:rPr>
              <a:t>поддерживает контроллеры с аннотацией @</a:t>
            </a:r>
            <a:r>
              <a:rPr lang="en-GB" sz="2400" b="0" i="0" u="none" strike="noStrike" dirty="0" err="1">
                <a:solidFill>
                  <a:srgbClr val="111111"/>
                </a:solidFill>
                <a:effectLst/>
              </a:rPr>
              <a:t>RequestMapping</a:t>
            </a:r>
            <a:r>
              <a:rPr lang="en-GB" sz="2400" b="0" i="0" u="none" strike="noStrike" dirty="0">
                <a:solidFill>
                  <a:srgbClr val="111111"/>
                </a:solidFill>
                <a:effectLst/>
              </a:rPr>
              <a:t>).</a:t>
            </a:r>
          </a:p>
        </p:txBody>
      </p:sp>
      <p:pic>
        <p:nvPicPr>
          <p:cNvPr id="7" name="Рисунок 6" descr="Изображение выглядит как логотип&#10;&#10;Автоматически созданное описание">
            <a:extLst>
              <a:ext uri="{FF2B5EF4-FFF2-40B4-BE49-F238E27FC236}">
                <a16:creationId xmlns:a16="http://schemas.microsoft.com/office/drawing/2014/main" id="{B56689D2-93F5-31FF-8C93-681F64A65C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6162" y="5655364"/>
            <a:ext cx="2545838" cy="1202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21018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C01B76-34AC-4DFA-9D6A-4057A1E271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Spring </a:t>
            </a:r>
            <a:r>
              <a:rPr lang="ru-RU" dirty="0" err="1"/>
              <a:t>M</a:t>
            </a:r>
            <a:r>
              <a:rPr lang="en-GB" dirty="0"/>
              <a:t>VC</a:t>
            </a:r>
            <a:r>
              <a:rPr lang="ru-RU" dirty="0"/>
              <a:t> – </a:t>
            </a:r>
            <a:r>
              <a:rPr lang="en-GB" dirty="0" err="1"/>
              <a:t>к</a:t>
            </a:r>
            <a:r>
              <a:rPr lang="ru-RU" dirty="0" err="1"/>
              <a:t>ак</a:t>
            </a:r>
            <a:r>
              <a:rPr lang="ru-RU" dirty="0"/>
              <a:t> приходит запрос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C43DD1-8954-40E8-898D-4E9725FC37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>
              <a:buNone/>
            </a:pPr>
            <a:r>
              <a:rPr lang="ru-RU" b="0" i="0" u="none" strike="noStrike" dirty="0">
                <a:solidFill>
                  <a:srgbClr val="111111"/>
                </a:solidFill>
                <a:effectLst/>
              </a:rPr>
              <a:t>3. Происходит вызов метода </a:t>
            </a:r>
            <a:r>
              <a:rPr lang="en-GB" b="0" i="0" u="none" strike="noStrike" dirty="0" err="1">
                <a:solidFill>
                  <a:srgbClr val="111111"/>
                </a:solidFill>
                <a:effectLst/>
              </a:rPr>
              <a:t>applyPreHandle</a:t>
            </a:r>
            <a:r>
              <a:rPr lang="ru-RU" dirty="0">
                <a:solidFill>
                  <a:srgbClr val="111111"/>
                </a:solidFill>
              </a:rPr>
              <a:t> </a:t>
            </a:r>
            <a:r>
              <a:rPr lang="ru-RU" b="0" i="0" u="none" strike="noStrike" dirty="0">
                <a:solidFill>
                  <a:srgbClr val="111111"/>
                </a:solidFill>
                <a:effectLst/>
              </a:rPr>
              <a:t>объекта </a:t>
            </a:r>
            <a:r>
              <a:rPr lang="en-GB" b="0" i="0" u="none" strike="noStrike" dirty="0" err="1">
                <a:solidFill>
                  <a:srgbClr val="111111"/>
                </a:solidFill>
                <a:effectLst/>
              </a:rPr>
              <a:t>HandlerExecutionChain</a:t>
            </a:r>
            <a:r>
              <a:rPr lang="en-GB" b="0" i="0" u="none" strike="noStrike" dirty="0">
                <a:solidFill>
                  <a:srgbClr val="111111"/>
                </a:solidFill>
                <a:effectLst/>
              </a:rPr>
              <a:t>.</a:t>
            </a:r>
            <a:r>
              <a:rPr lang="ru-RU" b="0" i="0" u="none" strike="noStrike" dirty="0">
                <a:solidFill>
                  <a:srgbClr val="111111"/>
                </a:solidFill>
                <a:effectLst/>
              </a:rPr>
              <a:t> Если он вернёт </a:t>
            </a:r>
            <a:r>
              <a:rPr lang="en-GB" b="0" i="0" u="none" strike="noStrike" dirty="0">
                <a:solidFill>
                  <a:srgbClr val="111111"/>
                </a:solidFill>
                <a:effectLst/>
              </a:rPr>
              <a:t>true, </a:t>
            </a:r>
            <a:r>
              <a:rPr lang="ru-RU" b="0" i="0" u="none" strike="noStrike" dirty="0">
                <a:solidFill>
                  <a:srgbClr val="111111"/>
                </a:solidFill>
                <a:effectLst/>
              </a:rPr>
              <a:t>то значит все </a:t>
            </a:r>
            <a:r>
              <a:rPr lang="en-GB" b="0" i="0" u="none" strike="noStrike" dirty="0" err="1">
                <a:solidFill>
                  <a:srgbClr val="111111"/>
                </a:solidFill>
                <a:effectLst/>
              </a:rPr>
              <a:t>HandlerInterceptor</a:t>
            </a:r>
            <a:r>
              <a:rPr lang="ru-RU" dirty="0">
                <a:solidFill>
                  <a:srgbClr val="111111"/>
                </a:solidFill>
              </a:rPr>
              <a:t> </a:t>
            </a:r>
            <a:r>
              <a:rPr lang="ru-RU" b="0" i="0" u="none" strike="noStrike" dirty="0">
                <a:solidFill>
                  <a:srgbClr val="111111"/>
                </a:solidFill>
                <a:effectLst/>
              </a:rPr>
              <a:t>выполнили свою предобработку и можно перейти к вызову основного обработчика. </a:t>
            </a:r>
            <a:r>
              <a:rPr lang="en-GB" b="0" i="0" u="none" strike="noStrike" dirty="0">
                <a:solidFill>
                  <a:srgbClr val="111111"/>
                </a:solidFill>
                <a:effectLst/>
              </a:rPr>
              <a:t>false </a:t>
            </a:r>
            <a:r>
              <a:rPr lang="ru-RU" b="0" i="0" u="none" strike="noStrike" dirty="0">
                <a:solidFill>
                  <a:srgbClr val="111111"/>
                </a:solidFill>
                <a:effectLst/>
              </a:rPr>
              <a:t>будет означать, что один из </a:t>
            </a:r>
            <a:r>
              <a:rPr lang="en-GB" b="0" i="0" u="none" strike="noStrike" dirty="0" err="1">
                <a:solidFill>
                  <a:srgbClr val="111111"/>
                </a:solidFill>
                <a:effectLst/>
              </a:rPr>
              <a:t>HandlerInterceptor</a:t>
            </a:r>
            <a:r>
              <a:rPr lang="en-GB" b="0" i="0" u="none" strike="noStrike" dirty="0">
                <a:solidFill>
                  <a:srgbClr val="111111"/>
                </a:solidFill>
                <a:effectLst/>
              </a:rPr>
              <a:t> </a:t>
            </a:r>
            <a:r>
              <a:rPr lang="ru-RU" b="0" i="0" u="none" strike="noStrike" dirty="0">
                <a:solidFill>
                  <a:srgbClr val="111111"/>
                </a:solidFill>
                <a:effectLst/>
              </a:rPr>
              <a:t>взял обработку ответа на себя в обход основного обработчика.</a:t>
            </a:r>
          </a:p>
        </p:txBody>
      </p:sp>
      <p:pic>
        <p:nvPicPr>
          <p:cNvPr id="7" name="Рисунок 6" descr="Изображение выглядит как логотип&#10;&#10;Автоматически созданное описание">
            <a:extLst>
              <a:ext uri="{FF2B5EF4-FFF2-40B4-BE49-F238E27FC236}">
                <a16:creationId xmlns:a16="http://schemas.microsoft.com/office/drawing/2014/main" id="{B56689D2-93F5-31FF-8C93-681F64A65C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6162" y="5655364"/>
            <a:ext cx="2545838" cy="1202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0339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C01B76-34AC-4DFA-9D6A-4057A1E271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Spring </a:t>
            </a:r>
            <a:r>
              <a:rPr lang="ru-RU" dirty="0" err="1"/>
              <a:t>M</a:t>
            </a:r>
            <a:r>
              <a:rPr lang="en-GB" dirty="0"/>
              <a:t>VC</a:t>
            </a:r>
            <a:r>
              <a:rPr lang="ru-RU" dirty="0"/>
              <a:t> – </a:t>
            </a:r>
            <a:r>
              <a:rPr lang="en-GB" dirty="0" err="1"/>
              <a:t>к</a:t>
            </a:r>
            <a:r>
              <a:rPr lang="ru-RU" dirty="0" err="1"/>
              <a:t>ак</a:t>
            </a:r>
            <a:r>
              <a:rPr lang="ru-RU" dirty="0"/>
              <a:t> приходит запрос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C43DD1-8954-40E8-898D-4E9725FC37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7832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0" i="0" u="none" strike="noStrike" dirty="0">
                <a:solidFill>
                  <a:srgbClr val="111111"/>
                </a:solidFill>
                <a:effectLst/>
              </a:rPr>
              <a:t>4</a:t>
            </a:r>
            <a:r>
              <a:rPr lang="ru-RU" b="0" i="0" u="none" strike="noStrike" dirty="0">
                <a:solidFill>
                  <a:srgbClr val="111111"/>
                </a:solidFill>
                <a:effectLst/>
              </a:rPr>
              <a:t>. </a:t>
            </a:r>
            <a:r>
              <a:rPr lang="ru-RU" b="0" i="0" u="none" strike="noStrike" dirty="0">
                <a:solidFill>
                  <a:srgbClr val="111111"/>
                </a:solidFill>
                <a:effectLst/>
                <a:latin typeface="-apple-system"/>
              </a:rPr>
              <a:t>Выбранный </a:t>
            </a:r>
            <a:r>
              <a:rPr lang="en-GB" b="0" i="0" u="none" strike="noStrike" dirty="0" err="1">
                <a:solidFill>
                  <a:srgbClr val="111111"/>
                </a:solidFill>
                <a:effectLst/>
                <a:latin typeface="-apple-system"/>
              </a:rPr>
              <a:t>HandlerAdapter</a:t>
            </a:r>
            <a:r>
              <a:rPr lang="en-GB" b="0" i="0" u="none" strike="noStrike" dirty="0">
                <a:solidFill>
                  <a:srgbClr val="111111"/>
                </a:solidFill>
                <a:effectLst/>
                <a:latin typeface="-apple-system"/>
              </a:rPr>
              <a:t> </a:t>
            </a:r>
            <a:r>
              <a:rPr lang="ru-RU" b="0" i="0" u="none" strike="noStrike" dirty="0">
                <a:solidFill>
                  <a:srgbClr val="111111"/>
                </a:solidFill>
                <a:effectLst/>
                <a:latin typeface="-apple-system"/>
              </a:rPr>
              <a:t>извлекается из </a:t>
            </a:r>
            <a:r>
              <a:rPr lang="en-GB" b="0" i="0" u="none" strike="noStrike" dirty="0" err="1">
                <a:solidFill>
                  <a:srgbClr val="111111"/>
                </a:solidFill>
                <a:effectLst/>
                <a:latin typeface="-apple-system"/>
              </a:rPr>
              <a:t>HandlerExecutionChain</a:t>
            </a:r>
            <a:r>
              <a:rPr lang="en-GB" b="0" i="0" u="none" strike="noStrike" dirty="0">
                <a:solidFill>
                  <a:srgbClr val="111111"/>
                </a:solidFill>
                <a:effectLst/>
                <a:latin typeface="-apple-system"/>
              </a:rPr>
              <a:t> </a:t>
            </a:r>
            <a:r>
              <a:rPr lang="ru-RU" b="0" i="0" u="none" strike="noStrike" dirty="0">
                <a:solidFill>
                  <a:srgbClr val="111111"/>
                </a:solidFill>
                <a:effectLst/>
                <a:latin typeface="-apple-system"/>
              </a:rPr>
              <a:t>и с помощью метода </a:t>
            </a:r>
            <a:r>
              <a:rPr lang="en-GB" b="0" i="0" u="none" strike="noStrike" dirty="0">
                <a:solidFill>
                  <a:srgbClr val="111111"/>
                </a:solidFill>
                <a:effectLst/>
                <a:latin typeface="-apple-system"/>
              </a:rPr>
              <a:t>handle </a:t>
            </a:r>
            <a:r>
              <a:rPr lang="ru-RU" b="0" i="0" u="none" strike="noStrike" dirty="0">
                <a:solidFill>
                  <a:srgbClr val="111111"/>
                </a:solidFill>
                <a:effectLst/>
                <a:latin typeface="-apple-system"/>
              </a:rPr>
              <a:t>принимает объекты запроса и ответа, а также найденный метод-обработчик запроса.</a:t>
            </a:r>
          </a:p>
          <a:p>
            <a:pPr marL="0" indent="0" algn="l">
              <a:buNone/>
            </a:pPr>
            <a:endParaRPr lang="ru-RU" b="0" i="0" u="none" strike="noStrike" dirty="0">
              <a:solidFill>
                <a:srgbClr val="111111"/>
              </a:solidFill>
              <a:effectLst/>
            </a:endParaRPr>
          </a:p>
        </p:txBody>
      </p:sp>
      <p:pic>
        <p:nvPicPr>
          <p:cNvPr id="7" name="Рисунок 6" descr="Изображение выглядит как логотип&#10;&#10;Автоматически созданное описание">
            <a:extLst>
              <a:ext uri="{FF2B5EF4-FFF2-40B4-BE49-F238E27FC236}">
                <a16:creationId xmlns:a16="http://schemas.microsoft.com/office/drawing/2014/main" id="{B56689D2-93F5-31FF-8C93-681F64A65C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6162" y="5655364"/>
            <a:ext cx="2545838" cy="1202635"/>
          </a:xfrm>
          <a:prstGeom prst="rect">
            <a:avLst/>
          </a:prstGeom>
        </p:spPr>
      </p:pic>
      <p:pic>
        <p:nvPicPr>
          <p:cNvPr id="3076" name="Picture 4">
            <a:extLst>
              <a:ext uri="{FF2B5EF4-FFF2-40B4-BE49-F238E27FC236}">
                <a16:creationId xmlns:a16="http://schemas.microsoft.com/office/drawing/2014/main" id="{793CBDD7-79BC-9ED9-4A84-ECB57C2779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252" y="3021801"/>
            <a:ext cx="4857496" cy="37208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5222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C01B76-34AC-4DFA-9D6A-4057A1E271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S</a:t>
            </a:r>
            <a:r>
              <a:rPr lang="en-US" dirty="0" err="1"/>
              <a:t>pring</a:t>
            </a:r>
            <a:r>
              <a:rPr lang="en-US" dirty="0"/>
              <a:t> MVC</a:t>
            </a:r>
          </a:p>
        </p:txBody>
      </p:sp>
      <p:pic>
        <p:nvPicPr>
          <p:cNvPr id="7" name="Рисунок 6" descr="Изображение выглядит как логотип&#10;&#10;Автоматически созданное описание">
            <a:extLst>
              <a:ext uri="{FF2B5EF4-FFF2-40B4-BE49-F238E27FC236}">
                <a16:creationId xmlns:a16="http://schemas.microsoft.com/office/drawing/2014/main" id="{B56689D2-93F5-31FF-8C93-681F64A65C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6162" y="5655364"/>
            <a:ext cx="2545838" cy="1202635"/>
          </a:xfrm>
          <a:prstGeom prst="rect">
            <a:avLst/>
          </a:prstGeom>
        </p:spPr>
      </p:pic>
      <p:pic>
        <p:nvPicPr>
          <p:cNvPr id="1026" name="Picture 2" descr="Сomics meme: &quot;ME Spring Boot Spring MVC Spring Core IoC\DI&quot; - Comics - Meme -arsenal.com">
            <a:extLst>
              <a:ext uri="{FF2B5EF4-FFF2-40B4-BE49-F238E27FC236}">
                <a16:creationId xmlns:a16="http://schemas.microsoft.com/office/drawing/2014/main" id="{B1CD58CB-8786-221E-092A-2FD6D2B9134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6512" y="1449006"/>
            <a:ext cx="3703929" cy="47279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35799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C01B76-34AC-4DFA-9D6A-4057A1E271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Spring </a:t>
            </a:r>
            <a:r>
              <a:rPr lang="ru-RU" dirty="0" err="1"/>
              <a:t>M</a:t>
            </a:r>
            <a:r>
              <a:rPr lang="en-GB" dirty="0"/>
              <a:t>VC</a:t>
            </a:r>
            <a:r>
              <a:rPr lang="ru-RU" dirty="0"/>
              <a:t> – </a:t>
            </a:r>
            <a:r>
              <a:rPr lang="en-GB" dirty="0" err="1"/>
              <a:t>к</a:t>
            </a:r>
            <a:r>
              <a:rPr lang="ru-RU" dirty="0" err="1"/>
              <a:t>ак</a:t>
            </a:r>
            <a:r>
              <a:rPr lang="ru-RU" dirty="0"/>
              <a:t> приходит запрос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C43DD1-8954-40E8-898D-4E9725FC37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>
                <a:solidFill>
                  <a:srgbClr val="111111"/>
                </a:solidFill>
              </a:rPr>
              <a:t>5</a:t>
            </a:r>
            <a:r>
              <a:rPr lang="ru-RU" b="0" i="0" u="none" strike="noStrike" dirty="0">
                <a:solidFill>
                  <a:srgbClr val="111111"/>
                </a:solidFill>
                <a:effectLst/>
              </a:rPr>
              <a:t>. </a:t>
            </a:r>
            <a:r>
              <a:rPr lang="ru-RU" sz="2700" b="0" i="0" u="none" strike="noStrike" dirty="0">
                <a:solidFill>
                  <a:srgbClr val="111111"/>
                </a:solidFill>
                <a:effectLst/>
              </a:rPr>
              <a:t>Метод-обработчик запроса из </a:t>
            </a:r>
            <a:r>
              <a:rPr lang="en-GB" sz="2700" b="0" i="0" u="none" strike="noStrike" dirty="0">
                <a:solidFill>
                  <a:srgbClr val="111111"/>
                </a:solidFill>
                <a:effectLst/>
              </a:rPr>
              <a:t>Controller (</a:t>
            </a:r>
            <a:r>
              <a:rPr lang="ru-RU" sz="2700" b="0" i="0" u="none" strike="noStrike" dirty="0">
                <a:solidFill>
                  <a:srgbClr val="111111"/>
                </a:solidFill>
                <a:effectLst/>
              </a:rPr>
              <a:t>вызванный через </a:t>
            </a:r>
            <a:r>
              <a:rPr lang="en-GB" sz="2700" b="0" i="0" u="none" strike="noStrike" dirty="0">
                <a:solidFill>
                  <a:srgbClr val="111111"/>
                </a:solidFill>
                <a:effectLst/>
              </a:rPr>
              <a:t>handle) </a:t>
            </a:r>
            <a:r>
              <a:rPr lang="ru-RU" sz="2700" b="0" i="0" u="none" strike="noStrike" dirty="0">
                <a:solidFill>
                  <a:srgbClr val="111111"/>
                </a:solidFill>
                <a:effectLst/>
              </a:rPr>
              <a:t>выполняется и возвращает в </a:t>
            </a:r>
            <a:r>
              <a:rPr lang="en-GB" sz="2700" b="0" i="0" u="none" strike="noStrike" dirty="0" err="1">
                <a:solidFill>
                  <a:srgbClr val="111111"/>
                </a:solidFill>
                <a:effectLst/>
              </a:rPr>
              <a:t>DispatcherServlet</a:t>
            </a:r>
            <a:r>
              <a:rPr lang="en-GB" sz="2700" b="0" i="0" u="none" strike="noStrike" dirty="0">
                <a:solidFill>
                  <a:srgbClr val="111111"/>
                </a:solidFill>
                <a:effectLst/>
              </a:rPr>
              <a:t> </a:t>
            </a:r>
            <a:r>
              <a:rPr lang="en-GB" sz="2700" b="0" i="0" u="none" strike="noStrike" dirty="0" err="1">
                <a:solidFill>
                  <a:srgbClr val="111111"/>
                </a:solidFill>
                <a:effectLst/>
              </a:rPr>
              <a:t>ModelAndView</a:t>
            </a:r>
            <a:r>
              <a:rPr lang="en-GB" sz="2700" b="0" i="0" u="none" strike="noStrike" dirty="0">
                <a:solidFill>
                  <a:srgbClr val="111111"/>
                </a:solidFill>
                <a:effectLst/>
              </a:rPr>
              <a:t>. </a:t>
            </a:r>
            <a:r>
              <a:rPr lang="ru-RU" sz="2700" b="0" i="0" u="none" strike="noStrike" dirty="0">
                <a:solidFill>
                  <a:srgbClr val="111111"/>
                </a:solidFill>
                <a:effectLst/>
              </a:rPr>
              <a:t>При помощи интерфейса </a:t>
            </a:r>
            <a:r>
              <a:rPr lang="en-GB" sz="2700" b="0" i="0" u="none" strike="noStrike" dirty="0" err="1">
                <a:solidFill>
                  <a:srgbClr val="111111"/>
                </a:solidFill>
                <a:effectLst/>
              </a:rPr>
              <a:t>ViewResolver</a:t>
            </a:r>
            <a:r>
              <a:rPr lang="en-GB" sz="2700" b="0" i="0" u="none" strike="noStrike" dirty="0">
                <a:solidFill>
                  <a:srgbClr val="111111"/>
                </a:solidFill>
                <a:effectLst/>
              </a:rPr>
              <a:t> </a:t>
            </a:r>
            <a:r>
              <a:rPr lang="en-GB" sz="2700" b="0" i="0" u="none" strike="noStrike" dirty="0" err="1">
                <a:solidFill>
                  <a:srgbClr val="111111"/>
                </a:solidFill>
                <a:effectLst/>
              </a:rPr>
              <a:t>DispatcherServlet</a:t>
            </a:r>
            <a:r>
              <a:rPr lang="en-GB" sz="2700" b="0" i="0" u="none" strike="noStrike" dirty="0">
                <a:solidFill>
                  <a:srgbClr val="111111"/>
                </a:solidFill>
                <a:effectLst/>
              </a:rPr>
              <a:t> </a:t>
            </a:r>
            <a:r>
              <a:rPr lang="ru-RU" sz="2700" b="0" i="0" u="none" strike="noStrike" dirty="0">
                <a:solidFill>
                  <a:srgbClr val="111111"/>
                </a:solidFill>
                <a:effectLst/>
              </a:rPr>
              <a:t>определяет, какой </a:t>
            </a:r>
            <a:r>
              <a:rPr lang="en-GB" sz="2700" b="0" i="0" u="none" strike="noStrike" dirty="0">
                <a:solidFill>
                  <a:srgbClr val="111111"/>
                </a:solidFill>
                <a:effectLst/>
              </a:rPr>
              <a:t>View </a:t>
            </a:r>
            <a:r>
              <a:rPr lang="ru-RU" sz="2700" b="0" i="0" u="none" strike="noStrike" dirty="0">
                <a:solidFill>
                  <a:srgbClr val="111111"/>
                </a:solidFill>
                <a:effectLst/>
              </a:rPr>
              <a:t>нужно использовать на основании полученного имени.</a:t>
            </a:r>
            <a:br>
              <a:rPr lang="ru-RU" sz="2700" b="0" i="0" u="none" strike="noStrike" dirty="0">
                <a:solidFill>
                  <a:srgbClr val="111111"/>
                </a:solidFill>
                <a:effectLst/>
              </a:rPr>
            </a:br>
            <a:r>
              <a:rPr lang="ru-RU" sz="2700" b="0" i="0" u="none" strike="noStrike" dirty="0">
                <a:solidFill>
                  <a:srgbClr val="111111"/>
                </a:solidFill>
                <a:effectLst/>
              </a:rPr>
              <a:t>Если мы имеем дело с </a:t>
            </a:r>
            <a:r>
              <a:rPr lang="en-GB" sz="2700" b="0" i="0" u="none" strike="noStrike" dirty="0">
                <a:solidFill>
                  <a:srgbClr val="111111"/>
                </a:solidFill>
                <a:effectLst/>
              </a:rPr>
              <a:t>REST-Controller </a:t>
            </a:r>
            <a:r>
              <a:rPr lang="ru-RU" sz="2700" b="0" i="0" u="none" strike="noStrike" dirty="0">
                <a:solidFill>
                  <a:srgbClr val="111111"/>
                </a:solidFill>
                <a:effectLst/>
              </a:rPr>
              <a:t>или </a:t>
            </a:r>
            <a:r>
              <a:rPr lang="en-GB" sz="2700" b="0" i="0" u="none" strike="noStrike" dirty="0">
                <a:solidFill>
                  <a:srgbClr val="111111"/>
                </a:solidFill>
                <a:effectLst/>
              </a:rPr>
              <a:t>RESTful-</a:t>
            </a:r>
            <a:r>
              <a:rPr lang="ru-RU" sz="2700" b="0" i="0" u="none" strike="noStrike" dirty="0">
                <a:solidFill>
                  <a:srgbClr val="111111"/>
                </a:solidFill>
                <a:effectLst/>
              </a:rPr>
              <a:t>методом контроллера, то вместо</a:t>
            </a:r>
            <a:r>
              <a:rPr lang="en-GB" sz="2700" b="0" i="0" u="none" strike="noStrike" dirty="0">
                <a:solidFill>
                  <a:srgbClr val="111111"/>
                </a:solidFill>
                <a:effectLst/>
              </a:rPr>
              <a:t> </a:t>
            </a:r>
            <a:r>
              <a:rPr lang="en-GB" sz="2700" b="0" i="0" u="none" strike="noStrike" dirty="0" err="1">
                <a:solidFill>
                  <a:srgbClr val="111111"/>
                </a:solidFill>
                <a:effectLst/>
              </a:rPr>
              <a:t>ModelAndView</a:t>
            </a:r>
            <a:r>
              <a:rPr lang="en-GB" sz="2700" dirty="0">
                <a:solidFill>
                  <a:srgbClr val="111111"/>
                </a:solidFill>
              </a:rPr>
              <a:t> </a:t>
            </a:r>
            <a:r>
              <a:rPr lang="ru-RU" sz="2700" b="0" i="0" u="none" strike="noStrike" dirty="0">
                <a:solidFill>
                  <a:srgbClr val="111111"/>
                </a:solidFill>
                <a:effectLst/>
              </a:rPr>
              <a:t>в</a:t>
            </a:r>
            <a:r>
              <a:rPr lang="en-GB" sz="2700" b="0" i="0" u="none" strike="noStrike" dirty="0">
                <a:solidFill>
                  <a:srgbClr val="111111"/>
                </a:solidFill>
                <a:effectLst/>
              </a:rPr>
              <a:t> </a:t>
            </a:r>
            <a:r>
              <a:rPr lang="en-GB" sz="2700" b="0" i="0" u="none" strike="noStrike" dirty="0" err="1">
                <a:solidFill>
                  <a:srgbClr val="111111"/>
                </a:solidFill>
                <a:effectLst/>
              </a:rPr>
              <a:t>DispatcherServlet</a:t>
            </a:r>
            <a:r>
              <a:rPr lang="en-GB" sz="2700" dirty="0">
                <a:solidFill>
                  <a:srgbClr val="111111"/>
                </a:solidFill>
              </a:rPr>
              <a:t> </a:t>
            </a:r>
            <a:r>
              <a:rPr lang="ru-RU" sz="2700" b="0" i="0" u="none" strike="noStrike" dirty="0">
                <a:solidFill>
                  <a:srgbClr val="111111"/>
                </a:solidFill>
                <a:effectLst/>
              </a:rPr>
              <a:t>из </a:t>
            </a:r>
            <a:r>
              <a:rPr lang="en-GB" sz="2700" b="0" i="0" u="none" strike="noStrike" dirty="0">
                <a:solidFill>
                  <a:srgbClr val="111111"/>
                </a:solidFill>
                <a:effectLst/>
              </a:rPr>
              <a:t>Controller </a:t>
            </a:r>
            <a:r>
              <a:rPr lang="ru-RU" sz="2700" b="0" i="0" u="none" strike="noStrike" dirty="0">
                <a:solidFill>
                  <a:srgbClr val="111111"/>
                </a:solidFill>
                <a:effectLst/>
              </a:rPr>
              <a:t>вернётся </a:t>
            </a:r>
            <a:r>
              <a:rPr lang="en-GB" sz="2700" b="0" i="0" u="none" strike="noStrike" dirty="0">
                <a:solidFill>
                  <a:srgbClr val="111111"/>
                </a:solidFill>
                <a:effectLst/>
              </a:rPr>
              <a:t>null </a:t>
            </a:r>
            <a:r>
              <a:rPr lang="ru-RU" sz="2700" b="0" i="0" u="none" strike="noStrike" dirty="0">
                <a:solidFill>
                  <a:srgbClr val="111111"/>
                </a:solidFill>
                <a:effectLst/>
              </a:rPr>
              <a:t>и, соответственно, никакой</a:t>
            </a:r>
            <a:r>
              <a:rPr lang="en-GB" sz="2700" b="0" i="0" u="none" strike="noStrike" dirty="0">
                <a:solidFill>
                  <a:srgbClr val="111111"/>
                </a:solidFill>
                <a:effectLst/>
              </a:rPr>
              <a:t> </a:t>
            </a:r>
            <a:r>
              <a:rPr lang="en-GB" sz="2700" b="0" i="0" u="none" strike="noStrike" dirty="0" err="1">
                <a:solidFill>
                  <a:srgbClr val="111111"/>
                </a:solidFill>
                <a:effectLst/>
              </a:rPr>
              <a:t>ViewResolver</a:t>
            </a:r>
            <a:r>
              <a:rPr lang="en-GB" sz="2700" b="0" i="0" u="none" strike="noStrike" dirty="0">
                <a:solidFill>
                  <a:srgbClr val="111111"/>
                </a:solidFill>
                <a:effectLst/>
              </a:rPr>
              <a:t> </a:t>
            </a:r>
            <a:r>
              <a:rPr lang="ru-RU" sz="2700" b="0" i="0" u="none" strike="noStrike" dirty="0">
                <a:solidFill>
                  <a:srgbClr val="111111"/>
                </a:solidFill>
                <a:effectLst/>
              </a:rPr>
              <a:t>задействован не будет — ответ сразу будет полностью содержаться в теле </a:t>
            </a:r>
            <a:r>
              <a:rPr lang="en-GB" sz="2700" b="0" i="0" u="none" strike="noStrike" dirty="0" err="1">
                <a:solidFill>
                  <a:srgbClr val="111111"/>
                </a:solidFill>
                <a:effectLst/>
              </a:rPr>
              <a:t>HttpServletResponse</a:t>
            </a:r>
            <a:r>
              <a:rPr lang="en-GB" sz="2700" b="0" i="0" u="none" strike="noStrike" dirty="0">
                <a:solidFill>
                  <a:srgbClr val="111111"/>
                </a:solidFill>
                <a:effectLst/>
              </a:rPr>
              <a:t> </a:t>
            </a:r>
            <a:r>
              <a:rPr lang="ru-RU" sz="2700" b="0" i="0" u="none" strike="noStrike" dirty="0">
                <a:solidFill>
                  <a:srgbClr val="111111"/>
                </a:solidFill>
                <a:effectLst/>
              </a:rPr>
              <a:t>после выполнения </a:t>
            </a:r>
            <a:r>
              <a:rPr lang="en-GB" sz="2700" b="0" i="0" u="none" strike="noStrike" dirty="0">
                <a:solidFill>
                  <a:srgbClr val="111111"/>
                </a:solidFill>
                <a:effectLst/>
              </a:rPr>
              <a:t>handle. </a:t>
            </a:r>
            <a:r>
              <a:rPr lang="ru-RU" sz="2700" b="0" i="0" u="none" strike="noStrike" dirty="0">
                <a:solidFill>
                  <a:srgbClr val="111111"/>
                </a:solidFill>
                <a:effectLst/>
              </a:rPr>
              <a:t>Чтобы определить </a:t>
            </a:r>
            <a:r>
              <a:rPr lang="en-GB" sz="2700" b="0" i="0" u="none" strike="noStrike" dirty="0">
                <a:solidFill>
                  <a:srgbClr val="111111"/>
                </a:solidFill>
                <a:effectLst/>
              </a:rPr>
              <a:t>RESTful-</a:t>
            </a:r>
            <a:r>
              <a:rPr lang="ru-RU" sz="2700" b="0" i="0" u="none" strike="noStrike" dirty="0">
                <a:solidFill>
                  <a:srgbClr val="111111"/>
                </a:solidFill>
                <a:effectLst/>
              </a:rPr>
              <a:t>методы, достаточно аннотировать их @</a:t>
            </a:r>
            <a:r>
              <a:rPr lang="en-GB" sz="2700" b="0" i="0" u="none" strike="noStrike" dirty="0" err="1">
                <a:solidFill>
                  <a:srgbClr val="111111"/>
                </a:solidFill>
                <a:effectLst/>
              </a:rPr>
              <a:t>ResponseBody</a:t>
            </a:r>
            <a:r>
              <a:rPr lang="en-GB" sz="2700" b="0" i="0" u="none" strike="noStrike" dirty="0">
                <a:solidFill>
                  <a:srgbClr val="111111"/>
                </a:solidFill>
                <a:effectLst/>
              </a:rPr>
              <a:t> </a:t>
            </a:r>
            <a:r>
              <a:rPr lang="ru-RU" sz="2700" b="0" i="0" u="none" strike="noStrike" dirty="0">
                <a:solidFill>
                  <a:srgbClr val="111111"/>
                </a:solidFill>
                <a:effectLst/>
              </a:rPr>
              <a:t>либо вместо @</a:t>
            </a:r>
            <a:r>
              <a:rPr lang="en-GB" sz="2700" b="0" i="0" u="none" strike="noStrike" dirty="0">
                <a:solidFill>
                  <a:srgbClr val="111111"/>
                </a:solidFill>
                <a:effectLst/>
              </a:rPr>
              <a:t>Controller </a:t>
            </a:r>
            <a:r>
              <a:rPr lang="ru-RU" sz="2700" b="0" i="0" u="none" strike="noStrike" dirty="0">
                <a:solidFill>
                  <a:srgbClr val="111111"/>
                </a:solidFill>
                <a:effectLst/>
              </a:rPr>
              <a:t>у класса поставить</a:t>
            </a:r>
            <a:r>
              <a:rPr lang="en-GB" sz="2700" b="0" i="0" u="none" strike="noStrike" dirty="0">
                <a:solidFill>
                  <a:srgbClr val="111111"/>
                </a:solidFill>
                <a:effectLst/>
              </a:rPr>
              <a:t> </a:t>
            </a:r>
            <a:r>
              <a:rPr lang="ru-RU" sz="2700" b="0" i="0" u="none" strike="noStrike" dirty="0">
                <a:solidFill>
                  <a:srgbClr val="111111"/>
                </a:solidFill>
                <a:effectLst/>
              </a:rPr>
              <a:t>@</a:t>
            </a:r>
            <a:r>
              <a:rPr lang="en-GB" sz="2700" b="0" i="0" u="none" strike="noStrike" dirty="0" err="1">
                <a:solidFill>
                  <a:srgbClr val="111111"/>
                </a:solidFill>
                <a:effectLst/>
              </a:rPr>
              <a:t>RestController</a:t>
            </a:r>
            <a:r>
              <a:rPr lang="en-GB" sz="2700" b="0" i="0" u="none" strike="noStrike" dirty="0">
                <a:solidFill>
                  <a:srgbClr val="111111"/>
                </a:solidFill>
                <a:effectLst/>
              </a:rPr>
              <a:t>, </a:t>
            </a:r>
            <a:r>
              <a:rPr lang="ru-RU" sz="2700" b="0" i="0" u="none" strike="noStrike" dirty="0">
                <a:solidFill>
                  <a:srgbClr val="111111"/>
                </a:solidFill>
                <a:effectLst/>
              </a:rPr>
              <a:t>если все методы котроллера будут </a:t>
            </a:r>
            <a:r>
              <a:rPr lang="en-GB" sz="2700" b="0" i="0" u="none" strike="noStrike" dirty="0">
                <a:solidFill>
                  <a:srgbClr val="111111"/>
                </a:solidFill>
                <a:effectLst/>
              </a:rPr>
              <a:t>RESTful.</a:t>
            </a:r>
          </a:p>
          <a:p>
            <a:pPr marL="0" indent="0">
              <a:buNone/>
            </a:pPr>
            <a:endParaRPr lang="ru-RU" b="0" i="0" u="none" strike="noStrike" dirty="0">
              <a:solidFill>
                <a:srgbClr val="111111"/>
              </a:solidFill>
              <a:effectLst/>
            </a:endParaRPr>
          </a:p>
        </p:txBody>
      </p:sp>
      <p:pic>
        <p:nvPicPr>
          <p:cNvPr id="7" name="Рисунок 6" descr="Изображение выглядит как логотип&#10;&#10;Автоматически созданное описание">
            <a:extLst>
              <a:ext uri="{FF2B5EF4-FFF2-40B4-BE49-F238E27FC236}">
                <a16:creationId xmlns:a16="http://schemas.microsoft.com/office/drawing/2014/main" id="{B56689D2-93F5-31FF-8C93-681F64A65C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6162" y="5655364"/>
            <a:ext cx="2545838" cy="1202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74794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C01B76-34AC-4DFA-9D6A-4057A1E271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Spring </a:t>
            </a:r>
            <a:r>
              <a:rPr lang="ru-RU" dirty="0" err="1"/>
              <a:t>M</a:t>
            </a:r>
            <a:r>
              <a:rPr lang="en-GB" dirty="0"/>
              <a:t>VC</a:t>
            </a:r>
            <a:r>
              <a:rPr lang="ru-RU" dirty="0"/>
              <a:t> – </a:t>
            </a:r>
            <a:r>
              <a:rPr lang="en-GB" dirty="0" err="1"/>
              <a:t>к</a:t>
            </a:r>
            <a:r>
              <a:rPr lang="ru-RU" dirty="0" err="1"/>
              <a:t>ак</a:t>
            </a:r>
            <a:r>
              <a:rPr lang="ru-RU" dirty="0"/>
              <a:t> приходит запрос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C43DD1-8954-40E8-898D-4E9725FC37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59070"/>
            <a:ext cx="10515600" cy="1325563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GB" b="0" i="0" u="none" strike="noStrike" dirty="0">
                <a:solidFill>
                  <a:srgbClr val="111111"/>
                </a:solidFill>
                <a:effectLst/>
                <a:latin typeface="-apple-system"/>
              </a:rPr>
              <a:t>6. </a:t>
            </a:r>
            <a:r>
              <a:rPr lang="ru-RU" b="0" i="0" u="none" strike="noStrike" dirty="0">
                <a:solidFill>
                  <a:srgbClr val="111111"/>
                </a:solidFill>
                <a:effectLst/>
                <a:latin typeface="-apple-system"/>
              </a:rPr>
              <a:t>Перед завершением обработки запроса у</a:t>
            </a:r>
            <a:r>
              <a:rPr lang="en-GB" b="0" i="0" u="none" strike="noStrike" dirty="0">
                <a:solidFill>
                  <a:srgbClr val="111111"/>
                </a:solidFill>
                <a:effectLst/>
                <a:latin typeface="-apple-system"/>
              </a:rPr>
              <a:t> </a:t>
            </a:r>
            <a:r>
              <a:rPr lang="ru-RU" b="0" i="0" u="none" strike="noStrike" dirty="0">
                <a:solidFill>
                  <a:srgbClr val="111111"/>
                </a:solidFill>
                <a:effectLst/>
                <a:latin typeface="-apple-system"/>
              </a:rPr>
              <a:t>объекта</a:t>
            </a:r>
            <a:r>
              <a:rPr lang="en-GB" b="0" i="0" u="none" strike="noStrike" dirty="0">
                <a:solidFill>
                  <a:srgbClr val="111111"/>
                </a:solidFill>
                <a:effectLst/>
                <a:latin typeface="-apple-system"/>
              </a:rPr>
              <a:t> </a:t>
            </a:r>
            <a:r>
              <a:rPr lang="en-GB" b="0" i="0" u="none" strike="noStrike" dirty="0" err="1">
                <a:solidFill>
                  <a:srgbClr val="111111"/>
                </a:solidFill>
                <a:effectLst/>
                <a:latin typeface="-apple-system"/>
              </a:rPr>
              <a:t>HandlerExecutionChain</a:t>
            </a:r>
            <a:r>
              <a:rPr lang="ru-RU" b="0" i="0" u="none" strike="noStrike" dirty="0">
                <a:solidFill>
                  <a:srgbClr val="111111"/>
                </a:solidFill>
                <a:effectLst/>
                <a:latin typeface="-apple-system"/>
              </a:rPr>
              <a:t>вызывается метод </a:t>
            </a:r>
            <a:r>
              <a:rPr lang="en-GB" b="0" i="0" u="none" strike="noStrike" dirty="0" err="1">
                <a:solidFill>
                  <a:srgbClr val="111111"/>
                </a:solidFill>
                <a:effectLst/>
                <a:latin typeface="-apple-system"/>
              </a:rPr>
              <a:t>applyPostHandle</a:t>
            </a:r>
            <a:r>
              <a:rPr lang="en-GB" b="0" i="0" u="none" strike="noStrike" dirty="0">
                <a:solidFill>
                  <a:srgbClr val="111111"/>
                </a:solidFill>
                <a:effectLst/>
                <a:latin typeface="-apple-system"/>
              </a:rPr>
              <a:t> </a:t>
            </a:r>
            <a:r>
              <a:rPr lang="ru-RU" b="0" i="0" u="none" strike="noStrike" dirty="0">
                <a:solidFill>
                  <a:srgbClr val="111111"/>
                </a:solidFill>
                <a:effectLst/>
                <a:latin typeface="-apple-system"/>
              </a:rPr>
              <a:t>для постобработки с помощью </a:t>
            </a:r>
            <a:r>
              <a:rPr lang="en-GB" b="0" i="0" u="none" strike="noStrike" dirty="0" err="1">
                <a:solidFill>
                  <a:srgbClr val="111111"/>
                </a:solidFill>
                <a:effectLst/>
                <a:latin typeface="-apple-system"/>
              </a:rPr>
              <a:t>HandlerInterceptor</a:t>
            </a:r>
            <a:r>
              <a:rPr lang="ru-RU" b="0" i="0" u="none" strike="noStrike" dirty="0" err="1">
                <a:solidFill>
                  <a:srgbClr val="111111"/>
                </a:solidFill>
                <a:effectLst/>
                <a:latin typeface="-apple-system"/>
              </a:rPr>
              <a:t>ов</a:t>
            </a:r>
            <a:r>
              <a:rPr lang="ru-RU" b="0" i="0" u="none" strike="noStrike" dirty="0">
                <a:solidFill>
                  <a:srgbClr val="111111"/>
                </a:solidFill>
                <a:effectLst/>
                <a:latin typeface="-apple-system"/>
              </a:rPr>
              <a:t>.</a:t>
            </a:r>
          </a:p>
          <a:p>
            <a:pPr marL="0" indent="0">
              <a:buNone/>
            </a:pPr>
            <a:endParaRPr lang="ru-RU" b="0" i="0" u="none" strike="noStrike" dirty="0">
              <a:solidFill>
                <a:srgbClr val="111111"/>
              </a:solidFill>
              <a:effectLst/>
            </a:endParaRPr>
          </a:p>
        </p:txBody>
      </p:sp>
      <p:pic>
        <p:nvPicPr>
          <p:cNvPr id="7" name="Рисунок 6" descr="Изображение выглядит как логотип&#10;&#10;Автоматически созданное описание">
            <a:extLst>
              <a:ext uri="{FF2B5EF4-FFF2-40B4-BE49-F238E27FC236}">
                <a16:creationId xmlns:a16="http://schemas.microsoft.com/office/drawing/2014/main" id="{B56689D2-93F5-31FF-8C93-681F64A65C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6162" y="5655364"/>
            <a:ext cx="2545838" cy="1202635"/>
          </a:xfrm>
          <a:prstGeom prst="rect">
            <a:avLst/>
          </a:prstGeom>
        </p:spPr>
      </p:pic>
      <p:pic>
        <p:nvPicPr>
          <p:cNvPr id="4100" name="Picture 4" descr="Spring MVC - основные принципы для начинающих, примеры">
            <a:extLst>
              <a:ext uri="{FF2B5EF4-FFF2-40B4-BE49-F238E27FC236}">
                <a16:creationId xmlns:a16="http://schemas.microsoft.com/office/drawing/2014/main" id="{DF48D913-ECAF-FD67-D0A8-3302CB2CD8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8589" y="2874905"/>
            <a:ext cx="5108003" cy="38733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06483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C01B76-34AC-4DFA-9D6A-4057A1E271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Spring </a:t>
            </a:r>
            <a:r>
              <a:rPr lang="ru-RU" dirty="0" err="1"/>
              <a:t>M</a:t>
            </a:r>
            <a:r>
              <a:rPr lang="en-GB" dirty="0"/>
              <a:t>VC</a:t>
            </a:r>
            <a:r>
              <a:rPr lang="ru-RU" dirty="0"/>
              <a:t> – </a:t>
            </a:r>
            <a:r>
              <a:rPr lang="en-GB" dirty="0" err="1"/>
              <a:t>к</a:t>
            </a:r>
            <a:r>
              <a:rPr lang="ru-RU" dirty="0" err="1"/>
              <a:t>ак</a:t>
            </a:r>
            <a:r>
              <a:rPr lang="ru-RU" dirty="0"/>
              <a:t> приходит запрос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C43DD1-8954-40E8-898D-4E9725FC37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>
              <a:buNone/>
            </a:pPr>
            <a:r>
              <a:rPr lang="en-GB" b="0" i="0" u="none" strike="noStrike" dirty="0">
                <a:solidFill>
                  <a:srgbClr val="111111"/>
                </a:solidFill>
                <a:effectLst/>
                <a:latin typeface="-apple-system"/>
              </a:rPr>
              <a:t>7. </a:t>
            </a:r>
            <a:r>
              <a:rPr lang="ru-RU" b="0" i="0" u="none" strike="noStrike" dirty="0">
                <a:solidFill>
                  <a:srgbClr val="111111"/>
                </a:solidFill>
                <a:effectLst/>
                <a:latin typeface="-apple-system"/>
              </a:rPr>
              <a:t>Если в процессе обработки запроса выбрасывается исключение, то оно обрабатывается с помощью одной из реализаций интерфейса </a:t>
            </a:r>
            <a:r>
              <a:rPr lang="en-GB" b="0" i="0" u="none" strike="noStrike" dirty="0" err="1">
                <a:solidFill>
                  <a:srgbClr val="111111"/>
                </a:solidFill>
                <a:effectLst/>
                <a:latin typeface="-apple-system"/>
              </a:rPr>
              <a:t>HandlerExceptionResolver</a:t>
            </a:r>
            <a:r>
              <a:rPr lang="en-GB" b="0" i="0" u="none" strike="noStrike" dirty="0">
                <a:solidFill>
                  <a:srgbClr val="111111"/>
                </a:solidFill>
                <a:effectLst/>
                <a:latin typeface="-apple-system"/>
              </a:rPr>
              <a:t>. </a:t>
            </a:r>
            <a:r>
              <a:rPr lang="ru-RU" b="0" i="0" u="none" strike="noStrike" dirty="0">
                <a:solidFill>
                  <a:srgbClr val="111111"/>
                </a:solidFill>
                <a:effectLst/>
                <a:latin typeface="-apple-system"/>
              </a:rPr>
              <a:t>По умолчанию используются </a:t>
            </a:r>
            <a:r>
              <a:rPr lang="en-GB" b="0" i="0" u="none" strike="noStrike" dirty="0" err="1">
                <a:solidFill>
                  <a:srgbClr val="111111"/>
                </a:solidFill>
                <a:effectLst/>
                <a:latin typeface="-apple-system"/>
              </a:rPr>
              <a:t>ExceptionHandlerExceptionResolver</a:t>
            </a:r>
            <a:r>
              <a:rPr lang="en-GB" b="0" i="0" u="none" strike="noStrike" dirty="0">
                <a:solidFill>
                  <a:srgbClr val="111111"/>
                </a:solidFill>
                <a:effectLst/>
                <a:latin typeface="-apple-system"/>
              </a:rPr>
              <a:t> (</a:t>
            </a:r>
            <a:r>
              <a:rPr lang="ru-RU" b="0" i="0" u="none" strike="noStrike" dirty="0">
                <a:solidFill>
                  <a:srgbClr val="111111"/>
                </a:solidFill>
                <a:effectLst/>
                <a:latin typeface="-apple-system"/>
              </a:rPr>
              <a:t>обрабатывает </a:t>
            </a:r>
            <a:r>
              <a:rPr lang="ru-RU" b="0" i="0" u="none" strike="noStrike" dirty="0" err="1">
                <a:solidFill>
                  <a:srgbClr val="111111"/>
                </a:solidFill>
                <a:effectLst/>
                <a:latin typeface="-apple-system"/>
              </a:rPr>
              <a:t>исключени</a:t>
            </a:r>
            <a:r>
              <a:rPr lang="ru-RU" b="0" i="0" u="none" strike="noStrike" dirty="0">
                <a:solidFill>
                  <a:srgbClr val="111111"/>
                </a:solidFill>
                <a:effectLst/>
                <a:latin typeface="-apple-system"/>
              </a:rPr>
              <a:t> из методов, аннотированных</a:t>
            </a:r>
            <a:r>
              <a:rPr lang="en-GB" b="0" i="0" u="none" strike="noStrike" dirty="0">
                <a:solidFill>
                  <a:srgbClr val="111111"/>
                </a:solidFill>
                <a:effectLst/>
                <a:latin typeface="-apple-system"/>
              </a:rPr>
              <a:t> </a:t>
            </a:r>
            <a:r>
              <a:rPr lang="ru-RU" b="0" i="0" u="none" strike="noStrike" dirty="0">
                <a:solidFill>
                  <a:srgbClr val="111111"/>
                </a:solidFill>
                <a:effectLst/>
                <a:latin typeface="-apple-system"/>
              </a:rPr>
              <a:t>@</a:t>
            </a:r>
            <a:r>
              <a:rPr lang="en-GB" b="0" i="0" u="none" strike="noStrike" dirty="0" err="1">
                <a:solidFill>
                  <a:srgbClr val="111111"/>
                </a:solidFill>
                <a:effectLst/>
                <a:latin typeface="-apple-system"/>
              </a:rPr>
              <a:t>ExceptionHandler</a:t>
            </a:r>
            <a:r>
              <a:rPr lang="en-GB" b="0" i="0" u="none" strike="noStrike" dirty="0">
                <a:solidFill>
                  <a:srgbClr val="111111"/>
                </a:solidFill>
                <a:effectLst/>
                <a:latin typeface="-apple-system"/>
              </a:rPr>
              <a:t>), </a:t>
            </a:r>
            <a:r>
              <a:rPr lang="en-GB" b="0" i="0" u="none" strike="noStrike" dirty="0" err="1">
                <a:solidFill>
                  <a:srgbClr val="111111"/>
                </a:solidFill>
                <a:effectLst/>
                <a:latin typeface="-apple-system"/>
              </a:rPr>
              <a:t>ResponseStatusExceptionResolver</a:t>
            </a:r>
            <a:r>
              <a:rPr lang="en-GB" b="0" i="0" u="none" strike="noStrike" dirty="0">
                <a:solidFill>
                  <a:srgbClr val="111111"/>
                </a:solidFill>
                <a:effectLst/>
                <a:latin typeface="-apple-system"/>
              </a:rPr>
              <a:t> (</a:t>
            </a:r>
            <a:r>
              <a:rPr lang="ru-RU" b="0" i="0" u="none" strike="noStrike" dirty="0">
                <a:solidFill>
                  <a:srgbClr val="111111"/>
                </a:solidFill>
                <a:effectLst/>
                <a:latin typeface="-apple-system"/>
              </a:rPr>
              <a:t>используется для отображения исключений аннотированных @</a:t>
            </a:r>
            <a:r>
              <a:rPr lang="en-GB" b="0" i="0" u="none" strike="noStrike" dirty="0" err="1">
                <a:solidFill>
                  <a:srgbClr val="111111"/>
                </a:solidFill>
                <a:effectLst/>
                <a:latin typeface="-apple-system"/>
              </a:rPr>
              <a:t>ResponseStatus</a:t>
            </a:r>
            <a:r>
              <a:rPr lang="en-GB" b="0" i="0" u="none" strike="noStrike" dirty="0">
                <a:solidFill>
                  <a:srgbClr val="111111"/>
                </a:solidFill>
                <a:effectLst/>
                <a:latin typeface="-apple-system"/>
              </a:rPr>
              <a:t> </a:t>
            </a:r>
            <a:r>
              <a:rPr lang="ru-RU" b="0" i="0" u="none" strike="noStrike" dirty="0">
                <a:solidFill>
                  <a:srgbClr val="111111"/>
                </a:solidFill>
                <a:effectLst/>
                <a:latin typeface="-apple-system"/>
              </a:rPr>
              <a:t>в коды </a:t>
            </a:r>
            <a:r>
              <a:rPr lang="en-GB" b="0" i="0" u="none" strike="noStrike" dirty="0">
                <a:solidFill>
                  <a:srgbClr val="111111"/>
                </a:solidFill>
                <a:effectLst/>
                <a:latin typeface="-apple-system"/>
              </a:rPr>
              <a:t>HTTP-</a:t>
            </a:r>
            <a:r>
              <a:rPr lang="ru-RU" b="0" i="0" u="none" strike="noStrike" dirty="0">
                <a:solidFill>
                  <a:srgbClr val="111111"/>
                </a:solidFill>
                <a:effectLst/>
                <a:latin typeface="-apple-system"/>
              </a:rPr>
              <a:t>статусов) и </a:t>
            </a:r>
            <a:r>
              <a:rPr lang="en-GB" b="0" i="0" u="none" strike="noStrike" dirty="0" err="1">
                <a:solidFill>
                  <a:srgbClr val="111111"/>
                </a:solidFill>
                <a:effectLst/>
                <a:latin typeface="-apple-system"/>
              </a:rPr>
              <a:t>DefaultHandlerExceptionResolver</a:t>
            </a:r>
            <a:r>
              <a:rPr lang="en-GB" b="0" i="0" u="none" strike="noStrike" dirty="0">
                <a:solidFill>
                  <a:srgbClr val="111111"/>
                </a:solidFill>
                <a:effectLst/>
                <a:latin typeface="-apple-system"/>
              </a:rPr>
              <a:t> (</a:t>
            </a:r>
            <a:r>
              <a:rPr lang="ru-RU" b="0" i="0" u="none" strike="noStrike" dirty="0">
                <a:solidFill>
                  <a:srgbClr val="111111"/>
                </a:solidFill>
                <a:effectLst/>
                <a:latin typeface="-apple-system"/>
              </a:rPr>
              <a:t>отображает стандартные исключения </a:t>
            </a:r>
            <a:r>
              <a:rPr lang="en-GB" b="0" i="0" u="none" strike="noStrike" dirty="0">
                <a:solidFill>
                  <a:srgbClr val="111111"/>
                </a:solidFill>
                <a:effectLst/>
                <a:latin typeface="-apple-system"/>
              </a:rPr>
              <a:t>Spring MVC </a:t>
            </a:r>
            <a:r>
              <a:rPr lang="ru-RU" b="0" i="0" u="none" strike="noStrike" dirty="0">
                <a:solidFill>
                  <a:srgbClr val="111111"/>
                </a:solidFill>
                <a:effectLst/>
                <a:latin typeface="-apple-system"/>
              </a:rPr>
              <a:t>в коды </a:t>
            </a:r>
            <a:r>
              <a:rPr lang="en-GB" b="0" i="0" u="none" strike="noStrike" dirty="0">
                <a:solidFill>
                  <a:srgbClr val="111111"/>
                </a:solidFill>
                <a:effectLst/>
                <a:latin typeface="-apple-system"/>
              </a:rPr>
              <a:t>HTTP-</a:t>
            </a:r>
            <a:r>
              <a:rPr lang="ru-RU" b="0" i="0" u="none" strike="noStrike" dirty="0">
                <a:solidFill>
                  <a:srgbClr val="111111"/>
                </a:solidFill>
                <a:effectLst/>
                <a:latin typeface="-apple-system"/>
              </a:rPr>
              <a:t>статусов).</a:t>
            </a:r>
          </a:p>
          <a:p>
            <a:pPr marL="0" indent="0">
              <a:buNone/>
            </a:pPr>
            <a:endParaRPr lang="ru-RU" b="0" i="0" u="none" strike="noStrike" dirty="0">
              <a:solidFill>
                <a:srgbClr val="111111"/>
              </a:solidFill>
              <a:effectLst/>
            </a:endParaRPr>
          </a:p>
        </p:txBody>
      </p:sp>
      <p:pic>
        <p:nvPicPr>
          <p:cNvPr id="7" name="Рисунок 6" descr="Изображение выглядит как логотип&#10;&#10;Автоматически созданное описание">
            <a:extLst>
              <a:ext uri="{FF2B5EF4-FFF2-40B4-BE49-F238E27FC236}">
                <a16:creationId xmlns:a16="http://schemas.microsoft.com/office/drawing/2014/main" id="{B56689D2-93F5-31FF-8C93-681F64A65C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6162" y="5655364"/>
            <a:ext cx="2545838" cy="1202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842639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C01B76-34AC-4DFA-9D6A-4057A1E271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Spring </a:t>
            </a:r>
            <a:r>
              <a:rPr lang="ru-RU" dirty="0" err="1"/>
              <a:t>M</a:t>
            </a:r>
            <a:r>
              <a:rPr lang="en-GB" dirty="0"/>
              <a:t>VC</a:t>
            </a:r>
            <a:r>
              <a:rPr lang="ru-RU" dirty="0"/>
              <a:t> – </a:t>
            </a:r>
            <a:r>
              <a:rPr lang="en-GB" dirty="0" err="1"/>
              <a:t>к</a:t>
            </a:r>
            <a:r>
              <a:rPr lang="ru-RU" dirty="0" err="1"/>
              <a:t>ак</a:t>
            </a:r>
            <a:r>
              <a:rPr lang="ru-RU" dirty="0"/>
              <a:t> приходит запрос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C43DD1-8954-40E8-898D-4E9725FC37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1864"/>
            <a:ext cx="10515600" cy="193136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b="0" i="0" u="none" strike="noStrike" dirty="0">
                <a:solidFill>
                  <a:srgbClr val="111111"/>
                </a:solidFill>
                <a:effectLst/>
                <a:latin typeface="-apple-system"/>
              </a:rPr>
              <a:t>8. </a:t>
            </a:r>
            <a:r>
              <a:rPr lang="ru-RU" b="0" i="0" u="none" strike="noStrike" dirty="0">
                <a:solidFill>
                  <a:srgbClr val="111111"/>
                </a:solidFill>
                <a:effectLst/>
                <a:latin typeface="-apple-system"/>
              </a:rPr>
              <a:t>В случае с классическим </a:t>
            </a:r>
            <a:r>
              <a:rPr lang="en-GB" b="0" i="0" u="none" strike="noStrike" dirty="0">
                <a:solidFill>
                  <a:srgbClr val="111111"/>
                </a:solidFill>
                <a:effectLst/>
                <a:latin typeface="-apple-system"/>
              </a:rPr>
              <a:t>Controller </a:t>
            </a:r>
            <a:r>
              <a:rPr lang="ru-RU" b="0" i="0" u="none" strike="noStrike" dirty="0">
                <a:solidFill>
                  <a:srgbClr val="111111"/>
                </a:solidFill>
                <a:effectLst/>
                <a:latin typeface="-apple-system"/>
              </a:rPr>
              <a:t>после того, как </a:t>
            </a:r>
            <a:r>
              <a:rPr lang="en-GB" b="0" i="0" u="none" strike="noStrike" dirty="0">
                <a:solidFill>
                  <a:srgbClr val="111111"/>
                </a:solidFill>
                <a:effectLst/>
                <a:latin typeface="-apple-system"/>
              </a:rPr>
              <a:t>View </a:t>
            </a:r>
            <a:r>
              <a:rPr lang="ru-RU" b="0" i="0" u="none" strike="noStrike" dirty="0">
                <a:solidFill>
                  <a:srgbClr val="111111"/>
                </a:solidFill>
                <a:effectLst/>
                <a:latin typeface="-apple-system"/>
              </a:rPr>
              <a:t>создан, </a:t>
            </a:r>
            <a:r>
              <a:rPr lang="en-GB" b="0" i="0" u="none" strike="noStrike" dirty="0" err="1">
                <a:solidFill>
                  <a:srgbClr val="111111"/>
                </a:solidFill>
                <a:effectLst/>
                <a:latin typeface="-apple-system"/>
              </a:rPr>
              <a:t>DispatcherServlet</a:t>
            </a:r>
            <a:r>
              <a:rPr lang="en-GB" b="0" i="0" u="none" strike="noStrike" dirty="0">
                <a:solidFill>
                  <a:srgbClr val="111111"/>
                </a:solidFill>
                <a:effectLst/>
                <a:latin typeface="-apple-system"/>
              </a:rPr>
              <a:t> </a:t>
            </a:r>
            <a:r>
              <a:rPr lang="ru-RU" b="0" i="0" u="none" strike="noStrike" dirty="0">
                <a:solidFill>
                  <a:srgbClr val="111111"/>
                </a:solidFill>
                <a:effectLst/>
                <a:latin typeface="-apple-system"/>
              </a:rPr>
              <a:t>отправляет данные в виде атрибутов в </a:t>
            </a:r>
            <a:r>
              <a:rPr lang="en-GB" b="0" i="0" u="none" strike="noStrike" dirty="0">
                <a:solidFill>
                  <a:srgbClr val="111111"/>
                </a:solidFill>
                <a:effectLst/>
                <a:latin typeface="-apple-system"/>
              </a:rPr>
              <a:t>View, </a:t>
            </a:r>
            <a:r>
              <a:rPr lang="ru-RU" b="0" i="0" u="none" strike="noStrike" dirty="0">
                <a:solidFill>
                  <a:srgbClr val="111111"/>
                </a:solidFill>
                <a:effectLst/>
                <a:latin typeface="-apple-system"/>
              </a:rPr>
              <a:t>который в конечном итоге записывается в </a:t>
            </a:r>
            <a:r>
              <a:rPr lang="en-GB" b="0" i="0" u="none" strike="noStrike" dirty="0" err="1">
                <a:solidFill>
                  <a:srgbClr val="111111"/>
                </a:solidFill>
                <a:effectLst/>
                <a:latin typeface="-apple-system"/>
              </a:rPr>
              <a:t>HttpServletResponse</a:t>
            </a:r>
            <a:r>
              <a:rPr lang="en-GB" b="0" i="0" u="none" strike="noStrike" dirty="0">
                <a:solidFill>
                  <a:srgbClr val="111111"/>
                </a:solidFill>
                <a:effectLst/>
                <a:latin typeface="-apple-system"/>
              </a:rPr>
              <a:t>. </a:t>
            </a:r>
            <a:r>
              <a:rPr lang="ru-RU" b="0" i="0" u="none" strike="noStrike" dirty="0">
                <a:solidFill>
                  <a:srgbClr val="111111"/>
                </a:solidFill>
                <a:effectLst/>
                <a:latin typeface="-apple-system"/>
              </a:rPr>
              <a:t>Для </a:t>
            </a:r>
            <a:r>
              <a:rPr lang="en-GB" b="0" i="0" u="none" strike="noStrike" dirty="0">
                <a:solidFill>
                  <a:srgbClr val="111111"/>
                </a:solidFill>
                <a:effectLst/>
                <a:latin typeface="-apple-system"/>
              </a:rPr>
              <a:t>REST-Controller </a:t>
            </a:r>
            <a:r>
              <a:rPr lang="ru-RU" b="0" i="0" u="none" strike="noStrike" dirty="0">
                <a:solidFill>
                  <a:srgbClr val="111111"/>
                </a:solidFill>
                <a:effectLst/>
                <a:latin typeface="-apple-system"/>
              </a:rPr>
              <a:t>ответ данная логика не вызывается, ведь ответ уже в </a:t>
            </a:r>
            <a:r>
              <a:rPr lang="en-GB" b="0" i="0" u="none" strike="noStrike" dirty="0" err="1">
                <a:solidFill>
                  <a:srgbClr val="111111"/>
                </a:solidFill>
                <a:effectLst/>
                <a:latin typeface="-apple-system"/>
              </a:rPr>
              <a:t>HttpServletResponse</a:t>
            </a:r>
            <a:r>
              <a:rPr lang="en-GB" b="0" i="0" u="none" strike="noStrike" dirty="0">
                <a:solidFill>
                  <a:srgbClr val="111111"/>
                </a:solidFill>
                <a:effectLst/>
                <a:latin typeface="-apple-system"/>
              </a:rPr>
              <a:t>.</a:t>
            </a:r>
          </a:p>
          <a:p>
            <a:pPr marL="0" indent="0" algn="l">
              <a:buNone/>
            </a:pPr>
            <a:endParaRPr lang="ru-RU" b="0" i="0" u="none" strike="noStrike" dirty="0">
              <a:solidFill>
                <a:srgbClr val="111111"/>
              </a:solidFill>
              <a:effectLst/>
            </a:endParaRPr>
          </a:p>
        </p:txBody>
      </p:sp>
      <p:pic>
        <p:nvPicPr>
          <p:cNvPr id="7" name="Рисунок 6" descr="Изображение выглядит как логотип&#10;&#10;Автоматически созданное описание">
            <a:extLst>
              <a:ext uri="{FF2B5EF4-FFF2-40B4-BE49-F238E27FC236}">
                <a16:creationId xmlns:a16="http://schemas.microsoft.com/office/drawing/2014/main" id="{B56689D2-93F5-31FF-8C93-681F64A65C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6162" y="5655364"/>
            <a:ext cx="2545838" cy="1202635"/>
          </a:xfrm>
          <a:prstGeom prst="rect">
            <a:avLst/>
          </a:prstGeom>
        </p:spPr>
      </p:pic>
      <p:pic>
        <p:nvPicPr>
          <p:cNvPr id="6146" name="Picture 2" descr="You The Real MVP Meme - Imgflip">
            <a:extLst>
              <a:ext uri="{FF2B5EF4-FFF2-40B4-BE49-F238E27FC236}">
                <a16:creationId xmlns:a16="http://schemas.microsoft.com/office/drawing/2014/main" id="{504C4830-6A1C-479F-0F10-A25D885B88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4500" y="3203502"/>
            <a:ext cx="6223000" cy="3416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09641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C01B76-34AC-4DFA-9D6A-4057A1E271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Spring </a:t>
            </a:r>
            <a:r>
              <a:rPr lang="ru-RU" dirty="0" err="1"/>
              <a:t>M</a:t>
            </a:r>
            <a:r>
              <a:rPr lang="en-GB" dirty="0"/>
              <a:t>VC</a:t>
            </a:r>
            <a:r>
              <a:rPr lang="ru-RU" dirty="0"/>
              <a:t> – </a:t>
            </a:r>
            <a:r>
              <a:rPr lang="en-GB" dirty="0" err="1"/>
              <a:t>к</a:t>
            </a:r>
            <a:r>
              <a:rPr lang="ru-RU" dirty="0" err="1"/>
              <a:t>ак</a:t>
            </a:r>
            <a:r>
              <a:rPr lang="ru-RU" dirty="0"/>
              <a:t> приходит запрос </a:t>
            </a:r>
            <a:r>
              <a:rPr lang="en-GB" dirty="0"/>
              <a:t>(</a:t>
            </a:r>
            <a:r>
              <a:rPr lang="ru-RU" dirty="0"/>
              <a:t>еще чуть-чуть…..</a:t>
            </a:r>
            <a:r>
              <a:rPr lang="en-GB" dirty="0"/>
              <a:t>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C43DD1-8954-40E8-898D-4E9725FC37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185856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b="0" i="0" u="none" strike="noStrike" dirty="0">
                <a:solidFill>
                  <a:srgbClr val="111111"/>
                </a:solidFill>
                <a:effectLst/>
                <a:latin typeface="-apple-system"/>
              </a:rPr>
              <a:t>Когда </a:t>
            </a:r>
            <a:r>
              <a:rPr lang="en-GB" b="0" i="0" u="none" strike="noStrike" dirty="0">
                <a:solidFill>
                  <a:srgbClr val="111111"/>
                </a:solidFill>
                <a:effectLst/>
                <a:latin typeface="-apple-system"/>
              </a:rPr>
              <a:t>HTTP </a:t>
            </a:r>
            <a:r>
              <a:rPr lang="ru-RU" b="0" i="0" u="none" strike="noStrike" dirty="0">
                <a:solidFill>
                  <a:srgbClr val="111111"/>
                </a:solidFill>
                <a:effectLst/>
                <a:latin typeface="-apple-system"/>
              </a:rPr>
              <a:t>запрос приходит с указанным заголовком </a:t>
            </a:r>
            <a:r>
              <a:rPr lang="en-GB" b="0" i="0" u="none" strike="noStrike" dirty="0">
                <a:solidFill>
                  <a:srgbClr val="111111"/>
                </a:solidFill>
                <a:effectLst/>
                <a:latin typeface="-apple-system"/>
              </a:rPr>
              <a:t>Accept, Spring MVC </a:t>
            </a:r>
            <a:r>
              <a:rPr lang="ru-RU" b="0" i="0" u="none" strike="noStrike" dirty="0">
                <a:solidFill>
                  <a:srgbClr val="111111"/>
                </a:solidFill>
                <a:effectLst/>
                <a:latin typeface="-apple-system"/>
              </a:rPr>
              <a:t>перебирает доступные </a:t>
            </a:r>
            <a:r>
              <a:rPr lang="en-GB" b="0" i="0" u="none" strike="noStrike" dirty="0" err="1">
                <a:solidFill>
                  <a:srgbClr val="111111"/>
                </a:solidFill>
                <a:effectLst/>
                <a:latin typeface="-apple-system"/>
              </a:rPr>
              <a:t>HttpMessageConverter</a:t>
            </a:r>
            <a:r>
              <a:rPr lang="en-GB" b="0" i="0" u="none" strike="noStrike" dirty="0">
                <a:solidFill>
                  <a:srgbClr val="111111"/>
                </a:solidFill>
                <a:effectLst/>
                <a:latin typeface="-apple-system"/>
              </a:rPr>
              <a:t> </a:t>
            </a:r>
            <a:r>
              <a:rPr lang="ru-RU" b="0" i="0" u="none" strike="noStrike" dirty="0">
                <a:solidFill>
                  <a:srgbClr val="111111"/>
                </a:solidFill>
                <a:effectLst/>
                <a:latin typeface="-apple-system"/>
              </a:rPr>
              <a:t>до тех пор, пока не найдет того, кто сможет конвертировать из типов </a:t>
            </a:r>
            <a:r>
              <a:rPr lang="en-GB" b="0" i="0" u="none" strike="noStrike" dirty="0">
                <a:solidFill>
                  <a:srgbClr val="111111"/>
                </a:solidFill>
                <a:effectLst/>
                <a:latin typeface="-apple-system"/>
              </a:rPr>
              <a:t>POJO </a:t>
            </a:r>
            <a:r>
              <a:rPr lang="ru-RU" b="0" i="0" u="none" strike="noStrike" dirty="0">
                <a:solidFill>
                  <a:srgbClr val="111111"/>
                </a:solidFill>
                <a:effectLst/>
                <a:latin typeface="-apple-system"/>
              </a:rPr>
              <a:t>доменной модели в указанный тип заголовка </a:t>
            </a:r>
            <a:r>
              <a:rPr lang="en-GB" b="0" i="0" u="none" strike="noStrike" dirty="0">
                <a:solidFill>
                  <a:srgbClr val="111111"/>
                </a:solidFill>
                <a:effectLst/>
                <a:latin typeface="-apple-system"/>
              </a:rPr>
              <a:t>Accept. </a:t>
            </a:r>
            <a:r>
              <a:rPr lang="en-GB" b="0" i="0" u="none" strike="noStrike" dirty="0" err="1">
                <a:solidFill>
                  <a:srgbClr val="111111"/>
                </a:solidFill>
                <a:effectLst/>
                <a:latin typeface="-apple-system"/>
              </a:rPr>
              <a:t>HttpMessageConverter</a:t>
            </a:r>
            <a:r>
              <a:rPr lang="en-GB" b="0" i="0" u="none" strike="noStrike" dirty="0">
                <a:solidFill>
                  <a:srgbClr val="111111"/>
                </a:solidFill>
                <a:effectLst/>
                <a:latin typeface="-apple-system"/>
              </a:rPr>
              <a:t> </a:t>
            </a:r>
            <a:r>
              <a:rPr lang="ru-RU" b="0" i="0" u="none" strike="noStrike" dirty="0">
                <a:solidFill>
                  <a:srgbClr val="111111"/>
                </a:solidFill>
                <a:effectLst/>
                <a:latin typeface="-apple-system"/>
              </a:rPr>
              <a:t>работает в обоих направлениях: тела входящих запросов конвертируются в </a:t>
            </a:r>
            <a:r>
              <a:rPr lang="en-GB" b="0" i="0" u="none" strike="noStrike" dirty="0">
                <a:solidFill>
                  <a:srgbClr val="111111"/>
                </a:solidFill>
                <a:effectLst/>
                <a:latin typeface="-apple-system"/>
              </a:rPr>
              <a:t>Java </a:t>
            </a:r>
            <a:r>
              <a:rPr lang="ru-RU" b="0" i="0" u="none" strike="noStrike" dirty="0">
                <a:solidFill>
                  <a:srgbClr val="111111"/>
                </a:solidFill>
                <a:effectLst/>
                <a:latin typeface="-apple-system"/>
              </a:rPr>
              <a:t>объекты, а </a:t>
            </a:r>
            <a:r>
              <a:rPr lang="en-GB" b="0" i="0" u="none" strike="noStrike" dirty="0">
                <a:solidFill>
                  <a:srgbClr val="111111"/>
                </a:solidFill>
                <a:effectLst/>
                <a:latin typeface="-apple-system"/>
              </a:rPr>
              <a:t>Java </a:t>
            </a:r>
            <a:r>
              <a:rPr lang="ru-RU" b="0" i="0" u="none" strike="noStrike" dirty="0">
                <a:solidFill>
                  <a:srgbClr val="111111"/>
                </a:solidFill>
                <a:effectLst/>
                <a:latin typeface="-apple-system"/>
              </a:rPr>
              <a:t>объекты конвертируются в тела </a:t>
            </a:r>
            <a:r>
              <a:rPr lang="en-GB" b="0" i="0" u="none" strike="noStrike" dirty="0">
                <a:solidFill>
                  <a:srgbClr val="111111"/>
                </a:solidFill>
                <a:effectLst/>
                <a:latin typeface="-apple-system"/>
              </a:rPr>
              <a:t>HTTP </a:t>
            </a:r>
            <a:r>
              <a:rPr lang="ru-RU" b="0" i="0" u="none" strike="noStrike" dirty="0">
                <a:solidFill>
                  <a:srgbClr val="111111"/>
                </a:solidFill>
                <a:effectLst/>
                <a:latin typeface="-apple-system"/>
              </a:rPr>
              <a:t>ответов.</a:t>
            </a:r>
            <a:br>
              <a:rPr lang="ru-RU" b="0" i="0" u="none" strike="noStrike" dirty="0">
                <a:solidFill>
                  <a:srgbClr val="111111"/>
                </a:solidFill>
                <a:effectLst/>
                <a:latin typeface="-apple-system"/>
              </a:rPr>
            </a:br>
            <a:r>
              <a:rPr lang="ru-RU" b="0" i="0" u="none" strike="noStrike" dirty="0">
                <a:solidFill>
                  <a:srgbClr val="111111"/>
                </a:solidFill>
                <a:effectLst/>
                <a:latin typeface="-apple-system"/>
              </a:rPr>
              <a:t>По умолчанию, </a:t>
            </a:r>
            <a:r>
              <a:rPr lang="en-GB" b="0" i="0" u="none" strike="noStrike" dirty="0">
                <a:solidFill>
                  <a:srgbClr val="111111"/>
                </a:solidFill>
                <a:effectLst/>
                <a:latin typeface="-apple-system"/>
              </a:rPr>
              <a:t>Spring Boot </a:t>
            </a:r>
            <a:r>
              <a:rPr lang="ru-RU" b="0" i="0" u="none" strike="noStrike" dirty="0">
                <a:solidFill>
                  <a:srgbClr val="111111"/>
                </a:solidFill>
                <a:effectLst/>
                <a:latin typeface="-apple-system"/>
              </a:rPr>
              <a:t>определяет довольно обширный набор реализаций </a:t>
            </a:r>
            <a:r>
              <a:rPr lang="en-GB" b="0" i="0" u="none" strike="noStrike" dirty="0" err="1">
                <a:solidFill>
                  <a:srgbClr val="111111"/>
                </a:solidFill>
                <a:effectLst/>
                <a:latin typeface="-apple-system"/>
              </a:rPr>
              <a:t>HttpMessageConverter</a:t>
            </a:r>
            <a:r>
              <a:rPr lang="en-GB" b="0" i="0" u="none" strike="noStrike" dirty="0">
                <a:solidFill>
                  <a:srgbClr val="111111"/>
                </a:solidFill>
                <a:effectLst/>
                <a:latin typeface="-apple-system"/>
              </a:rPr>
              <a:t>, </a:t>
            </a:r>
            <a:r>
              <a:rPr lang="ru-RU" b="0" i="0" u="none" strike="noStrike" dirty="0">
                <a:solidFill>
                  <a:srgbClr val="111111"/>
                </a:solidFill>
                <a:effectLst/>
                <a:latin typeface="-apple-system"/>
              </a:rPr>
              <a:t>подходящие для использования широкого круга задач, но также можно добавить поддержку и для других форматов в виде собственной или сторонней реализации </a:t>
            </a:r>
            <a:r>
              <a:rPr lang="en-GB" b="0" i="0" u="none" strike="noStrike" dirty="0" err="1">
                <a:solidFill>
                  <a:srgbClr val="111111"/>
                </a:solidFill>
                <a:effectLst/>
                <a:latin typeface="-apple-system"/>
              </a:rPr>
              <a:t>HttpMessageConverter</a:t>
            </a:r>
            <a:r>
              <a:rPr lang="en-GB" b="0" i="0" u="none" strike="noStrike" dirty="0">
                <a:solidFill>
                  <a:srgbClr val="111111"/>
                </a:solidFill>
                <a:effectLst/>
                <a:latin typeface="-apple-system"/>
              </a:rPr>
              <a:t> </a:t>
            </a:r>
            <a:r>
              <a:rPr lang="ru-RU" b="0" i="0" u="none" strike="noStrike" dirty="0">
                <a:solidFill>
                  <a:srgbClr val="111111"/>
                </a:solidFill>
                <a:effectLst/>
                <a:latin typeface="-apple-system"/>
              </a:rPr>
              <a:t>или переопределить существующие.</a:t>
            </a:r>
            <a:endParaRPr lang="ru-RU" b="0" i="0" u="none" strike="noStrike" dirty="0">
              <a:solidFill>
                <a:srgbClr val="111111"/>
              </a:solidFill>
              <a:effectLst/>
            </a:endParaRPr>
          </a:p>
        </p:txBody>
      </p:sp>
      <p:pic>
        <p:nvPicPr>
          <p:cNvPr id="7" name="Рисунок 6" descr="Изображение выглядит как логотип&#10;&#10;Автоматически созданное описание">
            <a:extLst>
              <a:ext uri="{FF2B5EF4-FFF2-40B4-BE49-F238E27FC236}">
                <a16:creationId xmlns:a16="http://schemas.microsoft.com/office/drawing/2014/main" id="{B56689D2-93F5-31FF-8C93-681F64A65C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6162" y="5655364"/>
            <a:ext cx="2545838" cy="1202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614483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C01B76-34AC-4DFA-9D6A-4057A1E271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Spring </a:t>
            </a:r>
            <a:r>
              <a:rPr lang="ru-RU" dirty="0" err="1"/>
              <a:t>M</a:t>
            </a:r>
            <a:r>
              <a:rPr lang="en-GB" dirty="0"/>
              <a:t>VC</a:t>
            </a:r>
            <a:r>
              <a:rPr lang="ru-RU" dirty="0"/>
              <a:t> – </a:t>
            </a:r>
            <a:r>
              <a:rPr lang="en-GB" dirty="0" err="1"/>
              <a:t>к</a:t>
            </a:r>
            <a:r>
              <a:rPr lang="ru-RU" dirty="0" err="1"/>
              <a:t>ак</a:t>
            </a:r>
            <a:r>
              <a:rPr lang="ru-RU" dirty="0"/>
              <a:t> приходит запрос </a:t>
            </a:r>
            <a:r>
              <a:rPr lang="en-GB" dirty="0"/>
              <a:t>(</a:t>
            </a:r>
            <a:r>
              <a:rPr lang="ru-RU" dirty="0"/>
              <a:t>еще чуть-чуть…..</a:t>
            </a:r>
            <a:r>
              <a:rPr lang="en-GB" dirty="0"/>
              <a:t>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C43DD1-8954-40E8-898D-4E9725FC37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185856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b="0" i="0" u="none" strike="noStrike" dirty="0">
                <a:solidFill>
                  <a:srgbClr val="111111"/>
                </a:solidFill>
                <a:effectLst/>
                <a:latin typeface="-apple-system"/>
              </a:rPr>
              <a:t>Когда </a:t>
            </a:r>
            <a:r>
              <a:rPr lang="en-GB" b="0" i="0" u="none" strike="noStrike" dirty="0">
                <a:solidFill>
                  <a:srgbClr val="111111"/>
                </a:solidFill>
                <a:effectLst/>
                <a:latin typeface="-apple-system"/>
              </a:rPr>
              <a:t>HTTP </a:t>
            </a:r>
            <a:r>
              <a:rPr lang="ru-RU" b="0" i="0" u="none" strike="noStrike" dirty="0">
                <a:solidFill>
                  <a:srgbClr val="111111"/>
                </a:solidFill>
                <a:effectLst/>
                <a:latin typeface="-apple-system"/>
              </a:rPr>
              <a:t>запрос приходит с указанным заголовком </a:t>
            </a:r>
            <a:r>
              <a:rPr lang="en-GB" b="0" i="0" u="none" strike="noStrike" dirty="0">
                <a:solidFill>
                  <a:srgbClr val="111111"/>
                </a:solidFill>
                <a:effectLst/>
                <a:latin typeface="-apple-system"/>
              </a:rPr>
              <a:t>Accept, Spring MVC </a:t>
            </a:r>
            <a:r>
              <a:rPr lang="ru-RU" b="0" i="0" u="none" strike="noStrike" dirty="0">
                <a:solidFill>
                  <a:srgbClr val="111111"/>
                </a:solidFill>
                <a:effectLst/>
                <a:latin typeface="-apple-system"/>
              </a:rPr>
              <a:t>перебирает доступные </a:t>
            </a:r>
            <a:r>
              <a:rPr lang="en-GB" b="0" i="0" u="none" strike="noStrike" dirty="0" err="1">
                <a:solidFill>
                  <a:srgbClr val="111111"/>
                </a:solidFill>
                <a:effectLst/>
                <a:latin typeface="-apple-system"/>
              </a:rPr>
              <a:t>HttpMessageConverter</a:t>
            </a:r>
            <a:r>
              <a:rPr lang="en-GB" b="0" i="0" u="none" strike="noStrike" dirty="0">
                <a:solidFill>
                  <a:srgbClr val="111111"/>
                </a:solidFill>
                <a:effectLst/>
                <a:latin typeface="-apple-system"/>
              </a:rPr>
              <a:t> </a:t>
            </a:r>
            <a:r>
              <a:rPr lang="ru-RU" b="0" i="0" u="none" strike="noStrike" dirty="0">
                <a:solidFill>
                  <a:srgbClr val="111111"/>
                </a:solidFill>
                <a:effectLst/>
                <a:latin typeface="-apple-system"/>
              </a:rPr>
              <a:t>до тех пор, пока не найдет того, кто сможет конвертировать из типов </a:t>
            </a:r>
            <a:r>
              <a:rPr lang="en-GB" b="0" i="0" u="none" strike="noStrike" dirty="0">
                <a:solidFill>
                  <a:srgbClr val="111111"/>
                </a:solidFill>
                <a:effectLst/>
                <a:latin typeface="-apple-system"/>
              </a:rPr>
              <a:t>POJO </a:t>
            </a:r>
            <a:r>
              <a:rPr lang="ru-RU" b="0" i="0" u="none" strike="noStrike" dirty="0">
                <a:solidFill>
                  <a:srgbClr val="111111"/>
                </a:solidFill>
                <a:effectLst/>
                <a:latin typeface="-apple-system"/>
              </a:rPr>
              <a:t>доменной модели в указанный тип заголовка </a:t>
            </a:r>
            <a:r>
              <a:rPr lang="en-GB" b="0" i="0" u="none" strike="noStrike" dirty="0">
                <a:solidFill>
                  <a:srgbClr val="111111"/>
                </a:solidFill>
                <a:effectLst/>
                <a:latin typeface="-apple-system"/>
              </a:rPr>
              <a:t>Accept. </a:t>
            </a:r>
            <a:r>
              <a:rPr lang="en-GB" b="0" i="0" u="none" strike="noStrike" dirty="0" err="1">
                <a:solidFill>
                  <a:srgbClr val="111111"/>
                </a:solidFill>
                <a:effectLst/>
                <a:latin typeface="-apple-system"/>
              </a:rPr>
              <a:t>HttpMessageConverter</a:t>
            </a:r>
            <a:r>
              <a:rPr lang="en-GB" b="0" i="0" u="none" strike="noStrike" dirty="0">
                <a:solidFill>
                  <a:srgbClr val="111111"/>
                </a:solidFill>
                <a:effectLst/>
                <a:latin typeface="-apple-system"/>
              </a:rPr>
              <a:t> </a:t>
            </a:r>
            <a:r>
              <a:rPr lang="ru-RU" b="0" i="0" u="none" strike="noStrike" dirty="0">
                <a:solidFill>
                  <a:srgbClr val="111111"/>
                </a:solidFill>
                <a:effectLst/>
                <a:latin typeface="-apple-system"/>
              </a:rPr>
              <a:t>работает в обоих направлениях: тела входящих запросов конвертируются в </a:t>
            </a:r>
            <a:r>
              <a:rPr lang="en-GB" b="0" i="0" u="none" strike="noStrike" dirty="0">
                <a:solidFill>
                  <a:srgbClr val="111111"/>
                </a:solidFill>
                <a:effectLst/>
                <a:latin typeface="-apple-system"/>
              </a:rPr>
              <a:t>Java </a:t>
            </a:r>
            <a:r>
              <a:rPr lang="ru-RU" b="0" i="0" u="none" strike="noStrike" dirty="0">
                <a:solidFill>
                  <a:srgbClr val="111111"/>
                </a:solidFill>
                <a:effectLst/>
                <a:latin typeface="-apple-system"/>
              </a:rPr>
              <a:t>объекты, а </a:t>
            </a:r>
            <a:r>
              <a:rPr lang="en-GB" b="0" i="0" u="none" strike="noStrike" dirty="0">
                <a:solidFill>
                  <a:srgbClr val="111111"/>
                </a:solidFill>
                <a:effectLst/>
                <a:latin typeface="-apple-system"/>
              </a:rPr>
              <a:t>Java </a:t>
            </a:r>
            <a:r>
              <a:rPr lang="ru-RU" b="0" i="0" u="none" strike="noStrike" dirty="0">
                <a:solidFill>
                  <a:srgbClr val="111111"/>
                </a:solidFill>
                <a:effectLst/>
                <a:latin typeface="-apple-system"/>
              </a:rPr>
              <a:t>объекты конвертируются в тела </a:t>
            </a:r>
            <a:r>
              <a:rPr lang="en-GB" b="0" i="0" u="none" strike="noStrike" dirty="0">
                <a:solidFill>
                  <a:srgbClr val="111111"/>
                </a:solidFill>
                <a:effectLst/>
                <a:latin typeface="-apple-system"/>
              </a:rPr>
              <a:t>HTTP </a:t>
            </a:r>
            <a:r>
              <a:rPr lang="ru-RU" b="0" i="0" u="none" strike="noStrike" dirty="0">
                <a:solidFill>
                  <a:srgbClr val="111111"/>
                </a:solidFill>
                <a:effectLst/>
                <a:latin typeface="-apple-system"/>
              </a:rPr>
              <a:t>ответов.</a:t>
            </a:r>
            <a:br>
              <a:rPr lang="ru-RU" b="0" i="0" u="none" strike="noStrike" dirty="0">
                <a:solidFill>
                  <a:srgbClr val="111111"/>
                </a:solidFill>
                <a:effectLst/>
                <a:latin typeface="-apple-system"/>
              </a:rPr>
            </a:br>
            <a:r>
              <a:rPr lang="ru-RU" b="0" i="0" u="none" strike="noStrike" dirty="0">
                <a:solidFill>
                  <a:srgbClr val="111111"/>
                </a:solidFill>
                <a:effectLst/>
                <a:latin typeface="-apple-system"/>
              </a:rPr>
              <a:t>По умолчанию, </a:t>
            </a:r>
            <a:r>
              <a:rPr lang="en-GB" b="0" i="0" u="none" strike="noStrike" dirty="0">
                <a:solidFill>
                  <a:srgbClr val="111111"/>
                </a:solidFill>
                <a:effectLst/>
                <a:latin typeface="-apple-system"/>
              </a:rPr>
              <a:t>Spring Boot </a:t>
            </a:r>
            <a:r>
              <a:rPr lang="ru-RU" b="0" i="0" u="none" strike="noStrike" dirty="0">
                <a:solidFill>
                  <a:srgbClr val="111111"/>
                </a:solidFill>
                <a:effectLst/>
                <a:latin typeface="-apple-system"/>
              </a:rPr>
              <a:t>определяет довольно обширный набор реализаций </a:t>
            </a:r>
            <a:r>
              <a:rPr lang="en-GB" b="0" i="0" u="none" strike="noStrike" dirty="0" err="1">
                <a:solidFill>
                  <a:srgbClr val="111111"/>
                </a:solidFill>
                <a:effectLst/>
                <a:latin typeface="-apple-system"/>
              </a:rPr>
              <a:t>HttpMessageConverter</a:t>
            </a:r>
            <a:r>
              <a:rPr lang="en-GB" b="0" i="0" u="none" strike="noStrike" dirty="0">
                <a:solidFill>
                  <a:srgbClr val="111111"/>
                </a:solidFill>
                <a:effectLst/>
                <a:latin typeface="-apple-system"/>
              </a:rPr>
              <a:t>, </a:t>
            </a:r>
            <a:r>
              <a:rPr lang="ru-RU" b="0" i="0" u="none" strike="noStrike" dirty="0">
                <a:solidFill>
                  <a:srgbClr val="111111"/>
                </a:solidFill>
                <a:effectLst/>
                <a:latin typeface="-apple-system"/>
              </a:rPr>
              <a:t>подходящие для использования широкого круга задач, но также можно добавить поддержку и для других форматов в виде собственной или сторонней реализации </a:t>
            </a:r>
            <a:r>
              <a:rPr lang="en-GB" b="0" i="0" u="none" strike="noStrike" dirty="0" err="1">
                <a:solidFill>
                  <a:srgbClr val="111111"/>
                </a:solidFill>
                <a:effectLst/>
                <a:latin typeface="-apple-system"/>
              </a:rPr>
              <a:t>HttpMessageConverter</a:t>
            </a:r>
            <a:r>
              <a:rPr lang="en-GB" b="0" i="0" u="none" strike="noStrike" dirty="0">
                <a:solidFill>
                  <a:srgbClr val="111111"/>
                </a:solidFill>
                <a:effectLst/>
                <a:latin typeface="-apple-system"/>
              </a:rPr>
              <a:t> </a:t>
            </a:r>
            <a:r>
              <a:rPr lang="ru-RU" b="0" i="0" u="none" strike="noStrike" dirty="0">
                <a:solidFill>
                  <a:srgbClr val="111111"/>
                </a:solidFill>
                <a:effectLst/>
                <a:latin typeface="-apple-system"/>
              </a:rPr>
              <a:t>или переопределить существующие.</a:t>
            </a:r>
            <a:endParaRPr lang="ru-RU" b="0" i="0" u="none" strike="noStrike" dirty="0">
              <a:solidFill>
                <a:srgbClr val="111111"/>
              </a:solidFill>
              <a:effectLst/>
            </a:endParaRPr>
          </a:p>
        </p:txBody>
      </p:sp>
      <p:pic>
        <p:nvPicPr>
          <p:cNvPr id="7" name="Рисунок 6" descr="Изображение выглядит как логотип&#10;&#10;Автоматически созданное описание">
            <a:extLst>
              <a:ext uri="{FF2B5EF4-FFF2-40B4-BE49-F238E27FC236}">
                <a16:creationId xmlns:a16="http://schemas.microsoft.com/office/drawing/2014/main" id="{B56689D2-93F5-31FF-8C93-681F64A65C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6162" y="5655364"/>
            <a:ext cx="2545838" cy="1202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918742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Изображение выглядит как логотип&#10;&#10;Автоматически созданное описание">
            <a:extLst>
              <a:ext uri="{FF2B5EF4-FFF2-40B4-BE49-F238E27FC236}">
                <a16:creationId xmlns:a16="http://schemas.microsoft.com/office/drawing/2014/main" id="{B56689D2-93F5-31FF-8C93-681F64A65C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6162" y="5655364"/>
            <a:ext cx="2545838" cy="1202635"/>
          </a:xfrm>
          <a:prstGeom prst="rect">
            <a:avLst/>
          </a:prstGeom>
        </p:spPr>
      </p:pic>
      <p:pic>
        <p:nvPicPr>
          <p:cNvPr id="8194" name="Picture 2" descr="Smiling Cat Memes - Imgflip">
            <a:extLst>
              <a:ext uri="{FF2B5EF4-FFF2-40B4-BE49-F238E27FC236}">
                <a16:creationId xmlns:a16="http://schemas.microsoft.com/office/drawing/2014/main" id="{B63B9D2F-D707-B8D8-2201-6CBD5350C6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1000" y="254000"/>
            <a:ext cx="6350000" cy="635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46039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C01B76-34AC-4DFA-9D6A-4057A1E271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S</a:t>
            </a:r>
            <a:r>
              <a:rPr lang="en-US" dirty="0" err="1"/>
              <a:t>pring</a:t>
            </a:r>
            <a:r>
              <a:rPr lang="en-US" dirty="0"/>
              <a:t> MVC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C43DD1-8954-40E8-898D-4E9725FC37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err="1"/>
              <a:t>S</a:t>
            </a:r>
            <a:r>
              <a:rPr lang="en-US" dirty="0" err="1"/>
              <a:t>pring</a:t>
            </a:r>
            <a:r>
              <a:rPr lang="en-US" dirty="0"/>
              <a:t> MVC – </a:t>
            </a:r>
            <a:r>
              <a:rPr lang="en-GB" dirty="0" err="1"/>
              <a:t>п</a:t>
            </a:r>
            <a:r>
              <a:rPr lang="ru-RU" dirty="0" err="1"/>
              <a:t>роект</a:t>
            </a:r>
            <a:r>
              <a:rPr lang="ru-RU" dirty="0"/>
              <a:t> (модуль), который</a:t>
            </a:r>
            <a:r>
              <a:rPr lang="ru-RU" b="0" i="0" u="none" strike="noStrike" dirty="0">
                <a:solidFill>
                  <a:srgbClr val="111111"/>
                </a:solidFill>
                <a:effectLst/>
                <a:latin typeface="-apple-system"/>
              </a:rPr>
              <a:t> обеспечивает архитектуру паттерна </a:t>
            </a:r>
            <a:r>
              <a:rPr lang="en-GB" b="0" i="0" u="none" strike="noStrike" dirty="0">
                <a:solidFill>
                  <a:srgbClr val="111111"/>
                </a:solidFill>
                <a:effectLst/>
                <a:latin typeface="-apple-system"/>
              </a:rPr>
              <a:t>Model — View — Controller (</a:t>
            </a:r>
            <a:r>
              <a:rPr lang="ru-RU" b="0" i="0" u="none" strike="noStrike" dirty="0">
                <a:solidFill>
                  <a:srgbClr val="111111"/>
                </a:solidFill>
                <a:effectLst/>
                <a:latin typeface="-apple-system"/>
              </a:rPr>
              <a:t>Модель — Отображение (далее — Вид) — Контроллер) при помощи слабо связанных готовых компонентов. Паттерн </a:t>
            </a:r>
            <a:r>
              <a:rPr lang="en-GB" b="0" i="0" u="none" strike="noStrike" dirty="0">
                <a:solidFill>
                  <a:srgbClr val="111111"/>
                </a:solidFill>
                <a:effectLst/>
                <a:latin typeface="-apple-system"/>
              </a:rPr>
              <a:t>MVC </a:t>
            </a:r>
            <a:r>
              <a:rPr lang="ru-RU" b="0" i="0" u="none" strike="noStrike" dirty="0">
                <a:solidFill>
                  <a:srgbClr val="111111"/>
                </a:solidFill>
                <a:effectLst/>
                <a:latin typeface="-apple-system"/>
              </a:rPr>
              <a:t>разделяет аспекты приложения (логику ввода, бизнес-логику и логику </a:t>
            </a:r>
            <a:r>
              <a:rPr lang="en-GB" b="0" i="0" u="none" strike="noStrike" dirty="0">
                <a:solidFill>
                  <a:srgbClr val="111111"/>
                </a:solidFill>
                <a:effectLst/>
                <a:latin typeface="-apple-system"/>
              </a:rPr>
              <a:t>UI), </a:t>
            </a:r>
            <a:r>
              <a:rPr lang="ru-RU" b="0" i="0" u="none" strike="noStrike" dirty="0">
                <a:solidFill>
                  <a:srgbClr val="111111"/>
                </a:solidFill>
                <a:effectLst/>
                <a:latin typeface="-apple-system"/>
              </a:rPr>
              <a:t>обеспечивая при этом свободную связь между ними.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7" name="Рисунок 6" descr="Изображение выглядит как логотип&#10;&#10;Автоматически созданное описание">
            <a:extLst>
              <a:ext uri="{FF2B5EF4-FFF2-40B4-BE49-F238E27FC236}">
                <a16:creationId xmlns:a16="http://schemas.microsoft.com/office/drawing/2014/main" id="{B56689D2-93F5-31FF-8C93-681F64A65C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6162" y="5655364"/>
            <a:ext cx="2545838" cy="1202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54235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C01B76-34AC-4DFA-9D6A-4057A1E271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S</a:t>
            </a:r>
            <a:r>
              <a:rPr lang="en-US" dirty="0" err="1"/>
              <a:t>pring</a:t>
            </a:r>
            <a:r>
              <a:rPr lang="en-US" dirty="0"/>
              <a:t> MVC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C43DD1-8954-40E8-898D-4E9725FC37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n-GB" b="1" i="0" u="none" strike="noStrike" dirty="0">
                <a:solidFill>
                  <a:srgbClr val="111111"/>
                </a:solidFill>
                <a:effectLst/>
                <a:latin typeface="-apple-system"/>
              </a:rPr>
              <a:t>Model</a:t>
            </a:r>
            <a:r>
              <a:rPr lang="en-GB" b="0" i="0" u="none" strike="noStrike" dirty="0">
                <a:solidFill>
                  <a:srgbClr val="111111"/>
                </a:solidFill>
                <a:effectLst/>
                <a:latin typeface="-apple-system"/>
              </a:rPr>
              <a:t> (</a:t>
            </a:r>
            <a:r>
              <a:rPr lang="ru-RU" b="0" i="0" u="none" strike="noStrike" dirty="0">
                <a:solidFill>
                  <a:srgbClr val="111111"/>
                </a:solidFill>
                <a:effectLst/>
                <a:latin typeface="-apple-system"/>
              </a:rPr>
              <a:t>Модель) инкапсулирует (объединяет) данные приложения, в целом они будут состоять из </a:t>
            </a:r>
            <a:r>
              <a:rPr lang="en-GB" b="0" i="0" u="none" strike="noStrike" dirty="0">
                <a:solidFill>
                  <a:srgbClr val="111111"/>
                </a:solidFill>
                <a:effectLst/>
                <a:latin typeface="-apple-system"/>
              </a:rPr>
              <a:t>POJO («</a:t>
            </a:r>
            <a:r>
              <a:rPr lang="ru-RU" b="0" i="0" u="none" strike="noStrike" dirty="0">
                <a:solidFill>
                  <a:srgbClr val="111111"/>
                </a:solidFill>
                <a:effectLst/>
                <a:latin typeface="-apple-system"/>
              </a:rPr>
              <a:t>Старых добрых </a:t>
            </a:r>
            <a:r>
              <a:rPr lang="en-GB" b="0" i="0" u="none" strike="noStrike" dirty="0">
                <a:solidFill>
                  <a:srgbClr val="111111"/>
                </a:solidFill>
                <a:effectLst/>
                <a:latin typeface="-apple-system"/>
              </a:rPr>
              <a:t>Java-</a:t>
            </a:r>
            <a:r>
              <a:rPr lang="ru-RU" b="0" i="0" u="none" strike="noStrike" dirty="0">
                <a:solidFill>
                  <a:srgbClr val="111111"/>
                </a:solidFill>
                <a:effectLst/>
                <a:latin typeface="-apple-system"/>
              </a:rPr>
              <a:t>объектов», или </a:t>
            </a:r>
            <a:r>
              <a:rPr lang="ru-RU" b="0" i="0" u="none" strike="noStrike" dirty="0" err="1">
                <a:solidFill>
                  <a:srgbClr val="111111"/>
                </a:solidFill>
                <a:effectLst/>
                <a:latin typeface="-apple-system"/>
              </a:rPr>
              <a:t>бинов</a:t>
            </a:r>
            <a:r>
              <a:rPr lang="ru-RU" b="0" i="0" u="none" strike="noStrike" dirty="0">
                <a:solidFill>
                  <a:srgbClr val="111111"/>
                </a:solidFill>
                <a:effectLst/>
                <a:latin typeface="-apple-system"/>
              </a:rPr>
              <a:t>).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GB" b="1" i="0" u="none" strike="noStrike" dirty="0">
                <a:solidFill>
                  <a:srgbClr val="111111"/>
                </a:solidFill>
                <a:effectLst/>
                <a:latin typeface="-apple-system"/>
              </a:rPr>
              <a:t>View</a:t>
            </a:r>
            <a:r>
              <a:rPr lang="en-GB" b="0" i="0" u="none" strike="noStrike" dirty="0">
                <a:solidFill>
                  <a:srgbClr val="111111"/>
                </a:solidFill>
                <a:effectLst/>
                <a:latin typeface="-apple-system"/>
              </a:rPr>
              <a:t> (</a:t>
            </a:r>
            <a:r>
              <a:rPr lang="ru-RU" b="0" i="0" u="none" strike="noStrike" dirty="0">
                <a:solidFill>
                  <a:srgbClr val="111111"/>
                </a:solidFill>
                <a:effectLst/>
                <a:latin typeface="-apple-system"/>
              </a:rPr>
              <a:t>Отображение, Вид) отвечает за отображение данных Модели, — как правило, генерируя </a:t>
            </a:r>
            <a:r>
              <a:rPr lang="en-GB" b="0" i="0" u="none" strike="noStrike" dirty="0">
                <a:solidFill>
                  <a:srgbClr val="111111"/>
                </a:solidFill>
                <a:effectLst/>
                <a:latin typeface="-apple-system"/>
              </a:rPr>
              <a:t>HTML, </a:t>
            </a:r>
            <a:r>
              <a:rPr lang="ru-RU" b="0" i="0" u="none" strike="noStrike" dirty="0">
                <a:solidFill>
                  <a:srgbClr val="111111"/>
                </a:solidFill>
                <a:effectLst/>
                <a:latin typeface="-apple-system"/>
              </a:rPr>
              <a:t>которые мы видим в своём браузере.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GB" b="1" i="0" u="none" strike="noStrike" dirty="0">
                <a:solidFill>
                  <a:srgbClr val="111111"/>
                </a:solidFill>
                <a:effectLst/>
                <a:latin typeface="-apple-system"/>
              </a:rPr>
              <a:t>Controller</a:t>
            </a:r>
            <a:r>
              <a:rPr lang="en-GB" b="0" i="0" u="none" strike="noStrike" dirty="0">
                <a:solidFill>
                  <a:srgbClr val="111111"/>
                </a:solidFill>
                <a:effectLst/>
                <a:latin typeface="-apple-system"/>
              </a:rPr>
              <a:t> (</a:t>
            </a:r>
            <a:r>
              <a:rPr lang="ru-RU" b="0" i="0" u="none" strike="noStrike" dirty="0">
                <a:solidFill>
                  <a:srgbClr val="111111"/>
                </a:solidFill>
                <a:effectLst/>
                <a:latin typeface="-apple-system"/>
              </a:rPr>
              <a:t>Контроллер) обрабатывает запрос пользователя, создаёт соответствующую Модель и передаёт её для отображения в Вид.</a:t>
            </a:r>
          </a:p>
        </p:txBody>
      </p:sp>
      <p:pic>
        <p:nvPicPr>
          <p:cNvPr id="7" name="Рисунок 6" descr="Изображение выглядит как логотип&#10;&#10;Автоматически созданное описание">
            <a:extLst>
              <a:ext uri="{FF2B5EF4-FFF2-40B4-BE49-F238E27FC236}">
                <a16:creationId xmlns:a16="http://schemas.microsoft.com/office/drawing/2014/main" id="{B56689D2-93F5-31FF-8C93-681F64A65C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6162" y="5655364"/>
            <a:ext cx="2545838" cy="1202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29629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C01B76-34AC-4DFA-9D6A-4057A1E271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DispatcherServlet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C43DD1-8954-40E8-898D-4E9725FC37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>
              <a:buNone/>
            </a:pPr>
            <a:r>
              <a:rPr lang="en-GB" b="0" i="0" u="none" strike="noStrike" dirty="0">
                <a:effectLst/>
                <a:latin typeface="Font Awesome 5 Free"/>
              </a:rPr>
              <a:t>Spring MVC </a:t>
            </a:r>
            <a:r>
              <a:rPr lang="ru-RU" b="0" i="0" u="none" strike="noStrike" dirty="0">
                <a:effectLst/>
                <a:latin typeface="Font Awesome 5 Free"/>
              </a:rPr>
              <a:t>построен вокруг центрального </a:t>
            </a:r>
            <a:r>
              <a:rPr lang="ru-RU" b="0" i="0" u="none" strike="noStrike" dirty="0" err="1">
                <a:effectLst/>
                <a:latin typeface="Font Awesome 5 Free"/>
              </a:rPr>
              <a:t>сервлета</a:t>
            </a:r>
            <a:r>
              <a:rPr lang="ru-RU" b="0" i="0" u="none" strike="noStrike" dirty="0">
                <a:effectLst/>
                <a:latin typeface="Font Awesome 5 Free"/>
              </a:rPr>
              <a:t>, который распределяет запросы по контроллерам, а также предоставляет другие широкие возможности при разработке веб приложений. На самом деле </a:t>
            </a:r>
            <a:r>
              <a:rPr lang="en-GB" b="0" i="0" u="none" strike="noStrike" dirty="0" err="1">
                <a:effectLst/>
                <a:latin typeface="Font Awesome 5 Free"/>
              </a:rPr>
              <a:t>DispatcherServlet</a:t>
            </a:r>
            <a:r>
              <a:rPr lang="en-GB" b="0" i="0" u="none" strike="noStrike" dirty="0">
                <a:effectLst/>
                <a:latin typeface="Font Awesome 5 Free"/>
              </a:rPr>
              <a:t> — </a:t>
            </a:r>
            <a:r>
              <a:rPr lang="ru-RU" b="0" i="0" u="none" strike="noStrike" dirty="0">
                <a:effectLst/>
                <a:latin typeface="Font Awesome 5 Free"/>
              </a:rPr>
              <a:t>полностью интегрированный </a:t>
            </a:r>
            <a:r>
              <a:rPr lang="ru-RU" b="0" i="0" u="none" strike="noStrike" dirty="0" err="1">
                <a:effectLst/>
                <a:latin typeface="Font Awesome 5 Free"/>
              </a:rPr>
              <a:t>сервлет</a:t>
            </a:r>
            <a:r>
              <a:rPr lang="ru-RU" b="0" i="0" u="none" strike="noStrike" dirty="0">
                <a:effectLst/>
                <a:latin typeface="Font Awesome 5 Free"/>
              </a:rPr>
              <a:t> в </a:t>
            </a:r>
            <a:r>
              <a:rPr lang="en-GB" b="0" i="0" u="none" strike="noStrike" dirty="0">
                <a:effectLst/>
                <a:latin typeface="Font Awesome 5 Free"/>
              </a:rPr>
              <a:t>Spring IoC </a:t>
            </a:r>
            <a:r>
              <a:rPr lang="ru-RU" b="0" i="0" u="none" strike="noStrike" dirty="0">
                <a:effectLst/>
                <a:latin typeface="Font Awesome 5 Free"/>
              </a:rPr>
              <a:t>контейнер и таким образом получает доступ ко всем возможностям </a:t>
            </a:r>
            <a:r>
              <a:rPr lang="en-GB" b="0" i="0" u="none" strike="noStrike" dirty="0">
                <a:effectLst/>
                <a:latin typeface="Font Awesome 5 Free"/>
              </a:rPr>
              <a:t>Spring.</a:t>
            </a:r>
            <a:endParaRPr lang="ru-RU" b="0" i="0" u="none" strike="noStrike" dirty="0">
              <a:effectLst/>
              <a:latin typeface="-apple-system"/>
            </a:endParaRPr>
          </a:p>
        </p:txBody>
      </p:sp>
      <p:pic>
        <p:nvPicPr>
          <p:cNvPr id="7" name="Рисунок 6" descr="Изображение выглядит как логотип&#10;&#10;Автоматически созданное описание">
            <a:extLst>
              <a:ext uri="{FF2B5EF4-FFF2-40B4-BE49-F238E27FC236}">
                <a16:creationId xmlns:a16="http://schemas.microsoft.com/office/drawing/2014/main" id="{B56689D2-93F5-31FF-8C93-681F64A65C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6162" y="5655364"/>
            <a:ext cx="2545838" cy="1202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11106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C01B76-34AC-4DFA-9D6A-4057A1E271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DispatcherServlet</a:t>
            </a:r>
            <a:endParaRPr lang="en-US" dirty="0"/>
          </a:p>
        </p:txBody>
      </p:sp>
      <p:pic>
        <p:nvPicPr>
          <p:cNvPr id="7" name="Рисунок 6" descr="Изображение выглядит как логотип&#10;&#10;Автоматически созданное описание">
            <a:extLst>
              <a:ext uri="{FF2B5EF4-FFF2-40B4-BE49-F238E27FC236}">
                <a16:creationId xmlns:a16="http://schemas.microsoft.com/office/drawing/2014/main" id="{B56689D2-93F5-31FF-8C93-681F64A65C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6162" y="5655364"/>
            <a:ext cx="2545838" cy="1202635"/>
          </a:xfrm>
          <a:prstGeom prst="rect">
            <a:avLst/>
          </a:prstGeom>
        </p:spPr>
      </p:pic>
      <p:pic>
        <p:nvPicPr>
          <p:cNvPr id="2050" name="Picture 2">
            <a:extLst>
              <a:ext uri="{FF2B5EF4-FFF2-40B4-BE49-F238E27FC236}">
                <a16:creationId xmlns:a16="http://schemas.microsoft.com/office/drawing/2014/main" id="{AB5DAEFA-1CF1-13B9-6DE4-C416C60E86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8100" y="1327150"/>
            <a:ext cx="7035800" cy="4203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13941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C01B76-34AC-4DFA-9D6A-4057A1E271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DispatcherServlet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C43DD1-8954-40E8-898D-4E9725FC37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0" i="0" u="none" strike="noStrike" dirty="0">
                <a:effectLst/>
                <a:latin typeface="Font Awesome 5 Free"/>
              </a:rPr>
              <a:t>После получения </a:t>
            </a:r>
            <a:r>
              <a:rPr lang="en-GB" b="0" i="0" u="none" strike="noStrike" dirty="0">
                <a:effectLst/>
                <a:latin typeface="Font Awesome 5 Free"/>
              </a:rPr>
              <a:t>HTTP-</a:t>
            </a:r>
            <a:r>
              <a:rPr lang="ru-RU" b="0" i="0" u="none" strike="noStrike" dirty="0">
                <a:effectLst/>
                <a:latin typeface="Font Awesome 5 Free"/>
              </a:rPr>
              <a:t>запроса </a:t>
            </a:r>
            <a:r>
              <a:rPr lang="en-GB" b="0" i="0" u="none" strike="noStrike" dirty="0" err="1">
                <a:effectLst/>
                <a:latin typeface="Font Awesome 5 Free"/>
              </a:rPr>
              <a:t>DispatcherServlet</a:t>
            </a:r>
            <a:r>
              <a:rPr lang="en-GB" b="0" i="0" u="none" strike="noStrike" dirty="0">
                <a:effectLst/>
                <a:latin typeface="Font Awesome 5 Free"/>
              </a:rPr>
              <a:t> </a:t>
            </a:r>
            <a:r>
              <a:rPr lang="ru-RU" b="0" i="0" u="none" strike="noStrike" dirty="0">
                <a:effectLst/>
                <a:latin typeface="Font Awesome 5 Free"/>
              </a:rPr>
              <a:t>обращается к интерфейсу </a:t>
            </a:r>
            <a:r>
              <a:rPr lang="en-GB" b="0" i="0" u="none" strike="noStrike" dirty="0" err="1">
                <a:effectLst/>
                <a:latin typeface="Font Awesome 5 Free"/>
              </a:rPr>
              <a:t>HandlerMapping</a:t>
            </a:r>
            <a:r>
              <a:rPr lang="en-GB" b="0" i="0" u="none" strike="noStrike" dirty="0">
                <a:effectLst/>
                <a:latin typeface="Font Awesome 5 Free"/>
              </a:rPr>
              <a:t>, </a:t>
            </a:r>
            <a:r>
              <a:rPr lang="ru-RU" b="0" i="0" u="none" strike="noStrike" dirty="0">
                <a:effectLst/>
                <a:latin typeface="Font Awesome 5 Free"/>
              </a:rPr>
              <a:t>который определяет, какой Контроллер должен быть вызван, после чего, отправляет запрос в нужный Контроллер.</a:t>
            </a:r>
          </a:p>
          <a:p>
            <a:r>
              <a:rPr lang="ru-RU" b="0" i="0" u="none" strike="noStrike" dirty="0">
                <a:effectLst/>
                <a:latin typeface="Font Awesome 5 Free"/>
              </a:rPr>
              <a:t>Контроллер принимает запрос и вызывает соответствующий служебный метод, основанный на </a:t>
            </a:r>
            <a:r>
              <a:rPr lang="en-GB" b="0" i="0" u="none" strike="noStrike" dirty="0">
                <a:effectLst/>
                <a:latin typeface="Font Awesome 5 Free"/>
              </a:rPr>
              <a:t>GET </a:t>
            </a:r>
            <a:r>
              <a:rPr lang="ru-RU" b="0" i="0" u="none" strike="noStrike" dirty="0">
                <a:effectLst/>
                <a:latin typeface="Font Awesome 5 Free"/>
              </a:rPr>
              <a:t>или </a:t>
            </a:r>
            <a:r>
              <a:rPr lang="en-GB" b="0" i="0" u="none" strike="noStrike" dirty="0">
                <a:effectLst/>
                <a:latin typeface="Font Awesome 5 Free"/>
              </a:rPr>
              <a:t>POST. </a:t>
            </a:r>
            <a:r>
              <a:rPr lang="ru-RU" b="0" i="0" u="none" strike="noStrike" dirty="0">
                <a:effectLst/>
                <a:latin typeface="Font Awesome 5 Free"/>
              </a:rPr>
              <a:t>Вызванный метод определяет данные Модели, основанные на определённой бизнес-логике и возвращает в </a:t>
            </a:r>
            <a:r>
              <a:rPr lang="en-GB" b="0" i="0" u="none" strike="noStrike" dirty="0" err="1">
                <a:effectLst/>
                <a:latin typeface="Font Awesome 5 Free"/>
              </a:rPr>
              <a:t>DispatcherServlet</a:t>
            </a:r>
            <a:r>
              <a:rPr lang="en-GB" b="0" i="0" u="none" strike="noStrike" dirty="0">
                <a:effectLst/>
                <a:latin typeface="Font Awesome 5 Free"/>
              </a:rPr>
              <a:t> </a:t>
            </a:r>
            <a:r>
              <a:rPr lang="ru-RU" b="0" i="0" u="none" strike="noStrike" dirty="0">
                <a:effectLst/>
                <a:latin typeface="Font Awesome 5 Free"/>
              </a:rPr>
              <a:t>имя Вида (</a:t>
            </a:r>
            <a:r>
              <a:rPr lang="en-GB" b="0" i="0" u="none" strike="noStrike" dirty="0">
                <a:effectLst/>
                <a:latin typeface="Font Awesome 5 Free"/>
              </a:rPr>
              <a:t>View).</a:t>
            </a:r>
          </a:p>
          <a:p>
            <a:r>
              <a:rPr lang="ru-RU" b="0" i="0" u="none" strike="noStrike" dirty="0">
                <a:effectLst/>
                <a:latin typeface="Font Awesome 5 Free"/>
              </a:rPr>
              <a:t>При помощи интерфейса </a:t>
            </a:r>
            <a:r>
              <a:rPr lang="en-GB" b="0" i="0" u="none" strike="noStrike" dirty="0" err="1">
                <a:effectLst/>
                <a:latin typeface="Font Awesome 5 Free"/>
              </a:rPr>
              <a:t>ViewResolver</a:t>
            </a:r>
            <a:r>
              <a:rPr lang="en-GB" b="0" i="0" u="none" strike="noStrike" dirty="0">
                <a:effectLst/>
                <a:latin typeface="Font Awesome 5 Free"/>
              </a:rPr>
              <a:t> </a:t>
            </a:r>
            <a:r>
              <a:rPr lang="en-GB" b="0" i="0" u="none" strike="noStrike" dirty="0" err="1">
                <a:effectLst/>
                <a:latin typeface="Font Awesome 5 Free"/>
              </a:rPr>
              <a:t>DispatcherServlet</a:t>
            </a:r>
            <a:r>
              <a:rPr lang="en-GB" b="0" i="0" u="none" strike="noStrike" dirty="0">
                <a:effectLst/>
                <a:latin typeface="Font Awesome 5 Free"/>
              </a:rPr>
              <a:t> </a:t>
            </a:r>
            <a:r>
              <a:rPr lang="ru-RU" b="0" i="0" u="none" strike="noStrike" dirty="0">
                <a:effectLst/>
                <a:latin typeface="Font Awesome 5 Free"/>
              </a:rPr>
              <a:t>определяет, какой Вид нужно использовать на основании полученного имени.</a:t>
            </a:r>
          </a:p>
          <a:p>
            <a:r>
              <a:rPr lang="ru-RU" b="0" i="0" u="none" strike="noStrike" dirty="0">
                <a:effectLst/>
                <a:latin typeface="Font Awesome 5 Free"/>
              </a:rPr>
              <a:t>После того, как Вид (</a:t>
            </a:r>
            <a:r>
              <a:rPr lang="en-GB" b="0" i="0" u="none" strike="noStrike" dirty="0">
                <a:effectLst/>
                <a:latin typeface="Font Awesome 5 Free"/>
              </a:rPr>
              <a:t>View) </a:t>
            </a:r>
            <a:r>
              <a:rPr lang="ru-RU" b="0" i="0" u="none" strike="noStrike" dirty="0">
                <a:effectLst/>
                <a:latin typeface="Font Awesome 5 Free"/>
              </a:rPr>
              <a:t>создан, </a:t>
            </a:r>
            <a:r>
              <a:rPr lang="en-GB" b="0" i="0" u="none" strike="noStrike" dirty="0" err="1">
                <a:effectLst/>
                <a:latin typeface="Font Awesome 5 Free"/>
              </a:rPr>
              <a:t>DispatcherServlet</a:t>
            </a:r>
            <a:r>
              <a:rPr lang="en-GB" b="0" i="0" u="none" strike="noStrike" dirty="0">
                <a:effectLst/>
                <a:latin typeface="Font Awesome 5 Free"/>
              </a:rPr>
              <a:t> </a:t>
            </a:r>
            <a:r>
              <a:rPr lang="ru-RU" b="0" i="0" u="none" strike="noStrike" dirty="0">
                <a:effectLst/>
                <a:latin typeface="Font Awesome 5 Free"/>
              </a:rPr>
              <a:t>отправляет данные Модели в виде атрибутов в Вид, который в конечном итоге отображается в браузере.</a:t>
            </a:r>
          </a:p>
        </p:txBody>
      </p:sp>
      <p:pic>
        <p:nvPicPr>
          <p:cNvPr id="7" name="Рисунок 6" descr="Изображение выглядит как логотип&#10;&#10;Автоматически созданное описание">
            <a:extLst>
              <a:ext uri="{FF2B5EF4-FFF2-40B4-BE49-F238E27FC236}">
                <a16:creationId xmlns:a16="http://schemas.microsoft.com/office/drawing/2014/main" id="{B56689D2-93F5-31FF-8C93-681F64A65C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6162" y="5655364"/>
            <a:ext cx="2545838" cy="1202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2918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C01B76-34AC-4DFA-9D6A-4057A1E271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@Controller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C43DD1-8954-40E8-898D-4E9725FC37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b="0" i="0" u="none" strike="noStrike" dirty="0" err="1">
                <a:solidFill>
                  <a:srgbClr val="111111"/>
                </a:solidFill>
                <a:effectLst/>
                <a:latin typeface="-apple-system"/>
              </a:rPr>
              <a:t>DispatcherServlet</a:t>
            </a:r>
            <a:r>
              <a:rPr lang="en-GB" b="0" i="0" u="none" strike="noStrike" dirty="0">
                <a:solidFill>
                  <a:srgbClr val="111111"/>
                </a:solidFill>
                <a:effectLst/>
                <a:latin typeface="-apple-system"/>
              </a:rPr>
              <a:t> </a:t>
            </a:r>
            <a:r>
              <a:rPr lang="ru-RU" b="0" i="0" u="none" strike="noStrike" dirty="0">
                <a:solidFill>
                  <a:srgbClr val="111111"/>
                </a:solidFill>
                <a:effectLst/>
                <a:latin typeface="-apple-system"/>
              </a:rPr>
              <a:t>отправляет запрос контроллерам для выполнения определённых функций. Аннотация @</a:t>
            </a:r>
            <a:r>
              <a:rPr lang="en-GB" b="0" i="0" u="none" strike="noStrike" dirty="0">
                <a:solidFill>
                  <a:srgbClr val="111111"/>
                </a:solidFill>
                <a:effectLst/>
                <a:latin typeface="-apple-system"/>
              </a:rPr>
              <a:t>Controller </a:t>
            </a:r>
            <a:r>
              <a:rPr lang="ru-RU" b="0" i="0" u="none" strike="noStrike" dirty="0">
                <a:solidFill>
                  <a:srgbClr val="111111"/>
                </a:solidFill>
                <a:effectLst/>
                <a:latin typeface="-apple-system"/>
              </a:rPr>
              <a:t>указывает, что конкретный класс является контроллером. Аннотация @</a:t>
            </a:r>
            <a:r>
              <a:rPr lang="en-GB" b="0" i="0" u="none" strike="noStrike" dirty="0" err="1">
                <a:solidFill>
                  <a:srgbClr val="111111"/>
                </a:solidFill>
                <a:effectLst/>
                <a:latin typeface="-apple-system"/>
              </a:rPr>
              <a:t>RequestMapping</a:t>
            </a:r>
            <a:r>
              <a:rPr lang="en-GB" b="0" i="0" u="none" strike="noStrike" dirty="0">
                <a:solidFill>
                  <a:srgbClr val="111111"/>
                </a:solidFill>
                <a:effectLst/>
                <a:latin typeface="-apple-system"/>
              </a:rPr>
              <a:t> </a:t>
            </a:r>
            <a:r>
              <a:rPr lang="ru-RU" b="0" i="0" u="none" strike="noStrike" dirty="0">
                <a:solidFill>
                  <a:srgbClr val="111111"/>
                </a:solidFill>
                <a:effectLst/>
                <a:latin typeface="-apple-system"/>
              </a:rPr>
              <a:t>используется для </a:t>
            </a:r>
            <a:r>
              <a:rPr lang="ru-RU" b="0" i="0" u="none" strike="noStrike" dirty="0" err="1">
                <a:solidFill>
                  <a:srgbClr val="111111"/>
                </a:solidFill>
                <a:effectLst/>
                <a:latin typeface="-apple-system"/>
              </a:rPr>
              <a:t>мапинга</a:t>
            </a:r>
            <a:r>
              <a:rPr lang="ru-RU" b="0" i="0" u="none" strike="noStrike" dirty="0">
                <a:solidFill>
                  <a:srgbClr val="111111"/>
                </a:solidFill>
                <a:effectLst/>
                <a:latin typeface="-apple-system"/>
              </a:rPr>
              <a:t> (связывания) с </a:t>
            </a:r>
            <a:r>
              <a:rPr lang="en-GB" b="0" i="0" u="none" strike="noStrike" dirty="0">
                <a:solidFill>
                  <a:srgbClr val="111111"/>
                </a:solidFill>
                <a:effectLst/>
                <a:latin typeface="-apple-system"/>
              </a:rPr>
              <a:t>URL </a:t>
            </a:r>
            <a:r>
              <a:rPr lang="ru-RU" b="0" i="0" u="none" strike="noStrike" dirty="0">
                <a:solidFill>
                  <a:srgbClr val="111111"/>
                </a:solidFill>
                <a:effectLst/>
                <a:latin typeface="-apple-system"/>
              </a:rPr>
              <a:t>для всего класса или для конкретного метода обработчика.</a:t>
            </a:r>
            <a:endParaRPr lang="ru-RU" i="0" strike="noStrike" dirty="0">
              <a:effectLst/>
              <a:latin typeface="Font Awesome 5 Free"/>
            </a:endParaRPr>
          </a:p>
        </p:txBody>
      </p:sp>
      <p:pic>
        <p:nvPicPr>
          <p:cNvPr id="7" name="Рисунок 6" descr="Изображение выглядит как логотип&#10;&#10;Автоматически созданное описание">
            <a:extLst>
              <a:ext uri="{FF2B5EF4-FFF2-40B4-BE49-F238E27FC236}">
                <a16:creationId xmlns:a16="http://schemas.microsoft.com/office/drawing/2014/main" id="{B56689D2-93F5-31FF-8C93-681F64A65C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6162" y="5655364"/>
            <a:ext cx="2545838" cy="1202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6874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C01B76-34AC-4DFA-9D6A-4057A1E271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@Controller</a:t>
            </a:r>
            <a:endParaRPr lang="en-US" dirty="0"/>
          </a:p>
        </p:txBody>
      </p:sp>
      <p:pic>
        <p:nvPicPr>
          <p:cNvPr id="7" name="Рисунок 6" descr="Изображение выглядит как логотип&#10;&#10;Автоматически созданное описание">
            <a:extLst>
              <a:ext uri="{FF2B5EF4-FFF2-40B4-BE49-F238E27FC236}">
                <a16:creationId xmlns:a16="http://schemas.microsoft.com/office/drawing/2014/main" id="{B56689D2-93F5-31FF-8C93-681F64A65C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6162" y="5655364"/>
            <a:ext cx="2545838" cy="1202635"/>
          </a:xfrm>
          <a:prstGeom prst="rect">
            <a:avLst/>
          </a:prstGeom>
        </p:spPr>
      </p:pic>
      <p:pic>
        <p:nvPicPr>
          <p:cNvPr id="5" name="Picture 4" descr="Text&#10;&#10;Description automatically generated with low confidence">
            <a:extLst>
              <a:ext uri="{FF2B5EF4-FFF2-40B4-BE49-F238E27FC236}">
                <a16:creationId xmlns:a16="http://schemas.microsoft.com/office/drawing/2014/main" id="{86D25732-779F-E07E-A06F-D55C49B464F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7488" y="2076196"/>
            <a:ext cx="9448800" cy="302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95804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4667</TotalTime>
  <Words>1463</Words>
  <Application>Microsoft Macintosh PowerPoint</Application>
  <PresentationFormat>Widescreen</PresentationFormat>
  <Paragraphs>56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-apple-system</vt:lpstr>
      <vt:lpstr>Arial</vt:lpstr>
      <vt:lpstr>Calibri</vt:lpstr>
      <vt:lpstr>Calibri Light</vt:lpstr>
      <vt:lpstr>Font Awesome 5 Free</vt:lpstr>
      <vt:lpstr>Office Theme</vt:lpstr>
      <vt:lpstr>Технологии программирования</vt:lpstr>
      <vt:lpstr>Spring MVC</vt:lpstr>
      <vt:lpstr>Spring MVC</vt:lpstr>
      <vt:lpstr>Spring MVC</vt:lpstr>
      <vt:lpstr>DispatcherServlet</vt:lpstr>
      <vt:lpstr>DispatcherServlet</vt:lpstr>
      <vt:lpstr>DispatcherServlet</vt:lpstr>
      <vt:lpstr>@Controller</vt:lpstr>
      <vt:lpstr>@Controller</vt:lpstr>
      <vt:lpstr>Специальные bean Spring MVC</vt:lpstr>
      <vt:lpstr>Специальные bean Spring MVC</vt:lpstr>
      <vt:lpstr>Spring MVC -HandlerMapping</vt:lpstr>
      <vt:lpstr>Spring MVC -HandlerAdapter</vt:lpstr>
      <vt:lpstr>Spring MVC – другие бины </vt:lpstr>
      <vt:lpstr>Spring MVC – другие бины </vt:lpstr>
      <vt:lpstr>Spring MVC – как приходит запрос</vt:lpstr>
      <vt:lpstr>Spring MVC – как приходит запрос</vt:lpstr>
      <vt:lpstr>Spring MVC – как приходит запрос</vt:lpstr>
      <vt:lpstr>Spring MVC – как приходит запрос</vt:lpstr>
      <vt:lpstr>Spring MVC – как приходит запрос</vt:lpstr>
      <vt:lpstr>Spring MVC – как приходит запрос</vt:lpstr>
      <vt:lpstr>Spring MVC – как приходит запрос</vt:lpstr>
      <vt:lpstr>Spring MVC – как приходит запрос</vt:lpstr>
      <vt:lpstr>Spring MVC – как приходит запрос (еще чуть-чуть…..)</vt:lpstr>
      <vt:lpstr>Spring MVC – как приходит запрос (еще чуть-чуть…..)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Технологии программирования</dc:title>
  <dc:creator>XMagicAdmin</dc:creator>
  <cp:lastModifiedBy>CHIKISHEV Konstantin</cp:lastModifiedBy>
  <cp:revision>4</cp:revision>
  <dcterms:created xsi:type="dcterms:W3CDTF">2023-03-11T19:20:44Z</dcterms:created>
  <dcterms:modified xsi:type="dcterms:W3CDTF">2023-03-27T15:35:27Z</dcterms:modified>
</cp:coreProperties>
</file>